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8" r:id="rId22"/>
  </p:sldIdLst>
  <p:sldSz cx="24384000" cy="13716000"/>
  <p:notesSz cx="6858000" cy="9144000"/>
  <p:embeddedFontLst>
    <p:embeddedFont>
      <p:font typeface="Helvetica Neue" panose="02000503000000020004" pitchFamily="2" charset="0"/>
      <p:regular r:id="rId24"/>
      <p:bold r:id="rId25"/>
      <p:italic r:id="rId26"/>
      <p:boldItalic r:id="rId27"/>
    </p:embeddedFont>
    <p:embeddedFont>
      <p:font typeface="Helvetica Neue Light" panose="02000403000000020004" pitchFamily="2" charset="0"/>
      <p:regular r:id="rId28"/>
      <p:bold r:id="rId29"/>
      <p:italic r:id="rId30"/>
      <p:boldItalic r:id="rId31"/>
    </p:embeddedFont>
    <p:embeddedFont>
      <p:font typeface="Proxima Nova" panose="02000506030000020004"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JQPISThUvTiSwtW3FmM5TTJ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4F3F"/>
    <a:srgbClr val="984853"/>
    <a:srgbClr val="687476"/>
    <a:srgbClr val="FFFFFF"/>
    <a:srgbClr val="846C69"/>
    <a:srgbClr val="878E8D"/>
    <a:srgbClr val="695653"/>
    <a:srgbClr val="B3A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92"/>
    <p:restoredTop sz="69926" autoAdjust="0"/>
  </p:normalViewPr>
  <p:slideViewPr>
    <p:cSldViewPr snapToGrid="0">
      <p:cViewPr varScale="1">
        <p:scale>
          <a:sx n="33" d="100"/>
          <a:sy n="33" d="100"/>
        </p:scale>
        <p:origin x="840"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Le rôle des RISG est de se concentrer sur leurs régions afin de sensibiliser, de favoriser la coopération et de mener des efforts de communication sur l'IYRP. Parmi les réalisations notables des RISG, on peut citer : la sensibilisation à la valeur économique totale du pastoralisme en Afrique de l'Est (CELEP 2021) ; la conférence sur le pastoralisme et la restauration des pâturages au Burkina Faso en 2019 ; les prix annuels du pastoralisme en Asie du Sud, en Asie centrale et en Mongolie ; le Festival du chameau dans le désert de Gobi, en Mongolie, en 2021 ; les événements mondiaux des éleveurs de rennes au Forum mondial de l'alimentation à Rome en 2022 ; la déclaration de la transhumance comme patrimoine culturel immatériel mondial par l'UNESCO en décembre 2023 sur la base de plusieurs demandes européennes ; la promotion des voix autochtones lors du Congrès international sur les pâturages en Australie en 2025 ; la sensibilisation à l'élevage des yaks dans les hautes terres d'Asie ; les conversations annuelles « autour du feu de camp » avec les jeunes et les peuples autochtones lors des réunions de la Society for Range Management aux États-Unis ; et un rassemblement des éleveurs Andins en août 2025. </a:t>
            </a:r>
          </a:p>
          <a:p>
            <a:br>
              <a:rPr lang="en-US" dirty="0"/>
            </a:br>
            <a:endParaRPr lang="en-US" dirty="0"/>
          </a:p>
        </p:txBody>
      </p:sp>
      <p:sp>
        <p:nvSpPr>
          <p:cNvPr id="171" name="Google Shape;1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Le Plan d'action mondial de l'IYRP a été élaboré par le Groupe de coordination mondial de l'Alliance mondiale de l'IYRP, avec pour objectifs de sensibiliser et de créer des coalitions de pasteurs à court terme, et de plaider en faveur d'une meilleure production de connaissances, d'une amélioration des politiques et d'investissements appropriés à long terme. </a:t>
            </a:r>
            <a:endParaRPr lang="en-US" dirty="0"/>
          </a:p>
          <a:p>
            <a:br>
              <a:rPr lang="en-US" dirty="0"/>
            </a:br>
            <a:endParaRPr lang="en-US" dirty="0"/>
          </a:p>
        </p:txBody>
      </p:sp>
      <p:sp>
        <p:nvSpPr>
          <p:cNvPr id="191" name="Google Shape;19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Les groupes de travail de l'Alliance mondiale de l'IYRP réunissent d'éminents scientifiques, praticiens et experts en pastoralisme. Leur objectif immédiat est de hiérarchiser les questions clés qui nécessitent une attention urgente, telles que la valeur réelle des pâturages et du pastoralisme pour le PIB, ou le rythme rapide de la conversion des pâturages. Ils mettent également en évidence les domaines dans lesquels des recherches supplémentaires et la collecte de données doivent être menées. </a:t>
            </a:r>
          </a:p>
          <a:p>
            <a:br>
              <a:rPr lang="en-US" dirty="0"/>
            </a:br>
            <a:endParaRPr lang="en-US" dirty="0"/>
          </a:p>
        </p:txBody>
      </p:sp>
      <p:sp>
        <p:nvSpPr>
          <p:cNvPr id="200" name="Google Shape;2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Les groupes de travail s'efforcent depuis 2023 de rassembler les données et les connaissances scientifiques les plus récentes qui étayent désormais les messages clés adoptés par le Plan d'action mondial. Ceux-ci serviront également de base à la campagne de communication qui sera lancée en janvier 2026. </a:t>
            </a:r>
          </a:p>
          <a:p>
            <a:br>
              <a:rPr lang="en-US" dirty="0"/>
            </a:br>
            <a:endParaRPr lang="en-US" dirty="0"/>
          </a:p>
        </p:txBody>
      </p:sp>
      <p:sp>
        <p:nvSpPr>
          <p:cNvPr id="209" name="Google Shape;20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Les 12 thèmes mondiaux ont été initialement élaborés en 2017 et mis à jour en 2024. Ils rendent hommage aux nombreuses questions cruciales qui touchent aujourd'hui les pâturages et les éleveurs, dans un cadre intégré conforme aux ODD (objectifs de développement durable) et tel que défini par les groupes de travail de l'IYRP. Ils sont attribués aux mois où se déroulent les journées internationales pertinentes afin de créer de plus grandes synergies en matière de sensibilisation. Cependant, chaque région aura également des fêtes nationales et des événements pastoraux tout au long de l'année, et les 12 thèmes pourront donc être mis en avant selon leur pertinence. </a:t>
            </a:r>
          </a:p>
          <a:p>
            <a:br>
              <a:rPr lang="fr-FR" noProof="0" dirty="0"/>
            </a:br>
            <a:endParaRPr lang="fr-FR" noProof="0" dirty="0"/>
          </a:p>
          <a:p>
            <a:r>
              <a:rPr lang="fr-FR" noProof="0" dirty="0"/>
              <a:t>En plus des 12 thèmes, nous présenterons également un animal pastoral par mois et une communauté pastorale par mois. </a:t>
            </a:r>
          </a:p>
          <a:p>
            <a:br>
              <a:rPr lang="en-US" dirty="0"/>
            </a:br>
            <a:endParaRPr lang="en-US" dirty="0"/>
          </a:p>
        </p:txBody>
      </p:sp>
      <p:sp>
        <p:nvSpPr>
          <p:cNvPr id="218" name="Google Shape;21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Il faut sensibiliser davantage le public à la valeur des pâturages et à la gestion responsable de ces terres par les éleveurs. Le grand public, qui pourrait penser que la viande est mauvaise pour la planète, les décideurs politiques, qui pourraient considérer l'élevage comme un mode de production dépassé, ou encore les jeunes éleveurs, qui pourraient ne voir aucun avenir dans leur métier, doivent tous revoir leur jugement. </a:t>
            </a:r>
          </a:p>
          <a:p>
            <a:endParaRPr lang="fr-FR" noProof="0" dirty="0"/>
          </a:p>
          <a:p>
            <a:r>
              <a:rPr lang="fr-FR" noProof="0" dirty="0"/>
              <a:t>De nombreuses actions positives sont menées par les éleveurs, la société civile qui les soutient et les responsables locaux afin de sensibiliser le public et de dissiper les mythes. Il y a tant de raisons de se réjouir. </a:t>
            </a:r>
          </a:p>
          <a:p>
            <a:br>
              <a:rPr lang="en-US" dirty="0"/>
            </a:br>
            <a:endParaRPr lang="en-US" dirty="0"/>
          </a:p>
        </p:txBody>
      </p:sp>
      <p:sp>
        <p:nvSpPr>
          <p:cNvPr id="226" name="Google Shape;2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Depuis 2017, l'Alliance mondiale IYRP milite en faveur d'un changement de politique à tous les niveaux. Cette initiative a trouvé un écho dans de nombreux pays, dont les 62 pays qui ont coparrainé la proposition IYRP à l'Assemblée générale des Nations unies. Elle a abouti à plusieurs décisions politiques importantes, notamment :</a:t>
            </a:r>
          </a:p>
          <a:p>
            <a:endParaRPr lang="fr-FR" sz="1100" noProof="0" dirty="0">
              <a:highlight>
                <a:srgbClr val="FFFFFF"/>
              </a:highlight>
            </a:endParaRPr>
          </a:p>
          <a:p>
            <a:r>
              <a:rPr lang="fr-FR" sz="1100" noProof="0" dirty="0">
                <a:highlight>
                  <a:srgbClr val="FFFFFF"/>
                </a:highlight>
              </a:rPr>
              <a:t>L'AMCEN (Conférence ministérielle africaine sur l'environnement) 2017 a appelé l'Assemblée générale des Nations unies à désigner l'IYRP</a:t>
            </a:r>
          </a:p>
          <a:p>
            <a:endParaRPr lang="fr-FR" sz="1100" noProof="0" dirty="0">
              <a:highlight>
                <a:srgbClr val="FFFFFF"/>
              </a:highlight>
            </a:endParaRPr>
          </a:p>
          <a:p>
            <a:r>
              <a:rPr lang="fr-FR" sz="1100" noProof="0" dirty="0">
                <a:highlight>
                  <a:srgbClr val="FFFFFF"/>
                </a:highlight>
              </a:rPr>
              <a:t>L'Assemblée des Nations unies pour l'environnement, UNEA-4 (mars 2019), a adopté une résolution sur les pâturages durables et les éleveurs</a:t>
            </a:r>
            <a:br>
              <a:rPr lang="fr-FR" sz="1100" noProof="0" dirty="0">
                <a:highlight>
                  <a:srgbClr val="FFFFFF"/>
                </a:highlight>
              </a:rPr>
            </a:br>
            <a:endParaRPr lang="fr-FR" sz="1100" noProof="0" dirty="0">
              <a:highlight>
                <a:srgbClr val="FFFFFF"/>
              </a:highlight>
            </a:endParaRPr>
          </a:p>
          <a:p>
            <a:r>
              <a:rPr lang="fr-FR" sz="1100" noProof="0" dirty="0">
                <a:highlight>
                  <a:srgbClr val="FFFFFF"/>
                </a:highlight>
              </a:rPr>
              <a:t>La COP 16 de la CNULCD (décembre 2024) a adopté la toute première résolution sur les pâturages et les éleveurs</a:t>
            </a:r>
          </a:p>
          <a:p>
            <a:endParaRPr lang="fr-FR" sz="1100" noProof="0" dirty="0">
              <a:highlight>
                <a:srgbClr val="FFFFFF"/>
              </a:highlight>
            </a:endParaRPr>
          </a:p>
          <a:p>
            <a:r>
              <a:rPr lang="fr-FR" sz="1100" noProof="0" dirty="0">
                <a:highlight>
                  <a:srgbClr val="FFFFFF"/>
                </a:highlight>
              </a:rPr>
              <a:t>La CMS a créé un groupe de travail spécial sur le pastoralisme au sein de son Conseil scientifique, et la COP 15 de la CMS (mars 2026), à Campo Grande, au Brésil, examinera le rapport de ce groupe de travail</a:t>
            </a:r>
            <a:br>
              <a:rPr lang="fr-FR" sz="1100" noProof="0" dirty="0">
                <a:highlight>
                  <a:srgbClr val="FFFFFF"/>
                </a:highlight>
              </a:rPr>
            </a:br>
            <a:endParaRPr lang="fr-FR" sz="1100" noProof="0" dirty="0">
              <a:highlight>
                <a:srgbClr val="FFFFFF"/>
              </a:highlight>
            </a:endParaRPr>
          </a:p>
          <a:p>
            <a:r>
              <a:rPr lang="fr-FR" sz="1100" noProof="0" dirty="0">
                <a:highlight>
                  <a:srgbClr val="FFFFFF"/>
                </a:highlight>
              </a:rPr>
              <a:t>Pour plus d'informations sur ce que l'Alliance mondiale de l'IYRP organise lors de ces conférences des parties, veuillez envoyer un courriel à</a:t>
            </a:r>
            <a:r>
              <a:rPr lang="en-GB" sz="1100" b="0" i="0" u="none" strike="noStrike" cap="none" dirty="0">
                <a:solidFill>
                  <a:srgbClr val="846C69"/>
                </a:solidFill>
                <a:highlight>
                  <a:srgbClr val="FFFFFF"/>
                </a:highlight>
                <a:latin typeface="Proxima Nova"/>
                <a:ea typeface="Proxima Nova"/>
                <a:cs typeface="Proxima Nova"/>
                <a:sym typeface="Proxima Nova"/>
              </a:rPr>
              <a:t>: iyrp@iyrp.info</a:t>
            </a:r>
          </a:p>
          <a:p>
            <a:pPr marL="0" marR="0" lvl="0" indent="0" algn="l" rtl="0">
              <a:lnSpc>
                <a:spcPct val="117999"/>
              </a:lnSpc>
              <a:spcBef>
                <a:spcPts val="0"/>
              </a:spcBef>
              <a:spcAft>
                <a:spcPts val="0"/>
              </a:spcAft>
              <a:buClr>
                <a:srgbClr val="000000"/>
              </a:buClr>
              <a:buSzPts val="1400"/>
              <a:buFont typeface="Arial"/>
              <a:buNone/>
            </a:pPr>
            <a:endParaRPr dirty="0"/>
          </a:p>
        </p:txBody>
      </p:sp>
      <p:sp>
        <p:nvSpPr>
          <p:cNvPr id="233" name="Google Shape;2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92a2be05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200" noProof="0" dirty="0"/>
              <a:t>L'Alliance mondiale de l'IYRP appelle à :</a:t>
            </a:r>
          </a:p>
          <a:p>
            <a:endParaRPr lang="fr-FR" sz="1200" noProof="0" dirty="0"/>
          </a:p>
          <a:p>
            <a:r>
              <a:rPr lang="fr-FR" sz="1200" noProof="0" dirty="0"/>
              <a:t>Établir des partenariats avec les pays afin de tirer parti des investissements dans les pâturages durables et le développement pastoral.</a:t>
            </a:r>
          </a:p>
          <a:p>
            <a:endParaRPr lang="fr-FR" sz="1200" noProof="0" dirty="0"/>
          </a:p>
          <a:p>
            <a:r>
              <a:rPr lang="fr-FR" sz="1200" noProof="0" dirty="0"/>
              <a:t>Promouvoir les normes établies (par exemple, VGGT, FPIC) et plaider en faveur de l'élaboration de nouvelles normes, en particulier la norme de certification des pâturages du Rangeland Stewardship Council.</a:t>
            </a:r>
          </a:p>
          <a:p>
            <a:endParaRPr lang="fr-FR" sz="1200" noProof="0" dirty="0"/>
          </a:p>
          <a:p>
            <a:r>
              <a:rPr lang="fr-FR" sz="1200" noProof="0" dirty="0"/>
              <a:t>Une collaboration avec les partenaires de développement nationaux et internationaux, les institutions financières multilatérales et autres afin d'adopter des normes et des bonnes pratiques et d'accroître l'ambition des projets et programmes relatifs aux pâturages et aux éleveurs</a:t>
            </a:r>
          </a:p>
          <a:p>
            <a:endParaRPr lang="fr-FR" sz="1200" noProof="0" dirty="0"/>
          </a:p>
          <a:p>
            <a:r>
              <a:rPr lang="fr-FR" sz="1200" noProof="0" dirty="0"/>
              <a:t>Une demande de financement supplémentaire auprès des fonds environnementaux mondiaux, tels que le FEM, le FVC, le Fonds d'adaptation, etc. pour les projets relatifs aux pâturages et à l'élevage </a:t>
            </a:r>
          </a:p>
          <a:p>
            <a:br>
              <a:rPr lang="fr-FR" sz="1200" noProof="0" dirty="0"/>
            </a:br>
            <a:endParaRPr lang="fr-FR" sz="1200" noProof="0" dirty="0"/>
          </a:p>
          <a:p>
            <a:pPr marL="0" marR="0" lvl="0" indent="0" algn="l" rtl="0">
              <a:lnSpc>
                <a:spcPct val="117999"/>
              </a:lnSpc>
              <a:spcBef>
                <a:spcPts val="0"/>
              </a:spcBef>
              <a:spcAft>
                <a:spcPts val="0"/>
              </a:spcAft>
              <a:buClr>
                <a:srgbClr val="000000"/>
              </a:buClr>
              <a:buSzPts val="1400"/>
              <a:buFont typeface="Arial"/>
              <a:buNone/>
            </a:pPr>
            <a:endParaRPr sz="1200" dirty="0"/>
          </a:p>
        </p:txBody>
      </p:sp>
      <p:sp>
        <p:nvSpPr>
          <p:cNvPr id="242" name="Google Shape;242;g3792a2be0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Au cours des dix dernières années, une dynamique en faveur d'un changement transformationnel s'est mise en place, grâce à une prise de conscience croissante, à la formation de coalitions, à l'acquisition de nouvelles connaissances et à l'évolution des politiques aux niveaux mondial, régional et national. Les investissements éthiques dans la santé des pâturages et le pastoralisme durable commencent lentement à apparaître et seront renforcés à mesure que de nouvelles connaissances seront générées et que la transparence et la responsabilité seront instaurées dans les activités publiques et commerciales. Ce graphique ne montre que quelques faits marquants, mais il y a beaucoup d'autres réalisations qui mériteraient d'être mentionnées. L'Alliance mondiale de l'IYRP vise à poursuivre ces réalisations au cours de la prochaine décennie. </a:t>
            </a:r>
          </a:p>
          <a:p>
            <a:endParaRPr lang="fr-FR" noProof="0" dirty="0"/>
          </a:p>
          <a:p>
            <a:pPr>
              <a:buNone/>
            </a:pPr>
            <a:r>
              <a:rPr lang="fr-FR" b="1" noProof="0" dirty="0"/>
              <a:t>Abréviations</a:t>
            </a:r>
            <a:r>
              <a:rPr lang="fr-FR" noProof="0" dirty="0"/>
              <a:t> : </a:t>
            </a:r>
            <a:r>
              <a:rPr lang="fr-FR" b="1" noProof="0" dirty="0"/>
              <a:t>IRC</a:t>
            </a:r>
            <a:r>
              <a:rPr lang="fr-FR" noProof="0" dirty="0"/>
              <a:t> (Congrès international sur les pâturages), </a:t>
            </a:r>
            <a:r>
              <a:rPr lang="fr-FR" b="1" noProof="0" dirty="0"/>
              <a:t>SRM</a:t>
            </a:r>
            <a:r>
              <a:rPr lang="fr-FR" noProof="0" dirty="0"/>
              <a:t> (Société pour la gestion des pâturages), </a:t>
            </a:r>
            <a:r>
              <a:rPr lang="fr-FR" b="1" noProof="0" dirty="0"/>
              <a:t>UNEA</a:t>
            </a:r>
            <a:r>
              <a:rPr lang="fr-FR" noProof="0" dirty="0"/>
              <a:t> (Assemblée des Nations unies pour l'environnement), </a:t>
            </a:r>
            <a:r>
              <a:rPr lang="fr-FR" b="1" noProof="0" dirty="0"/>
              <a:t>GSSA</a:t>
            </a:r>
            <a:r>
              <a:rPr lang="fr-FR" noProof="0" dirty="0"/>
              <a:t> (Société sud-africaine des prairies), </a:t>
            </a:r>
            <a:r>
              <a:rPr lang="fr-FR" b="1" noProof="0" dirty="0"/>
              <a:t>AMCEN</a:t>
            </a:r>
            <a:r>
              <a:rPr lang="fr-FR" noProof="0" dirty="0"/>
              <a:t> (Conférence ministérielle africaine sur l'environnement), </a:t>
            </a:r>
            <a:r>
              <a:rPr lang="fr-FR" b="1" noProof="0" dirty="0"/>
              <a:t>ILC</a:t>
            </a:r>
            <a:r>
              <a:rPr lang="fr-FR" noProof="0" dirty="0"/>
              <a:t> (Coalition internationale pour l'accès à la terre), </a:t>
            </a:r>
            <a:r>
              <a:rPr lang="fr-FR" b="1" noProof="0" dirty="0"/>
              <a:t>WB</a:t>
            </a:r>
            <a:r>
              <a:rPr lang="fr-FR" noProof="0" dirty="0"/>
              <a:t> (Banque mondiale), </a:t>
            </a:r>
            <a:r>
              <a:rPr lang="fr-FR" b="1" noProof="0" dirty="0"/>
              <a:t>NGO</a:t>
            </a:r>
            <a:r>
              <a:rPr lang="fr-FR" noProof="0" dirty="0"/>
              <a:t> (organisations non gouvernementales), </a:t>
            </a:r>
            <a:r>
              <a:rPr lang="fr-FR" b="1" noProof="0" dirty="0"/>
              <a:t>PA</a:t>
            </a:r>
            <a:r>
              <a:rPr lang="fr-FR" noProof="0" dirty="0"/>
              <a:t> (associations pastorales), </a:t>
            </a:r>
            <a:r>
              <a:rPr lang="fr-FR" b="1" noProof="0" dirty="0"/>
              <a:t>IYRP ISG </a:t>
            </a:r>
            <a:r>
              <a:rPr lang="fr-FR" noProof="0" dirty="0"/>
              <a:t>(Groupe international de soutien à l'Année internationale des pâturages et des pasteurs), </a:t>
            </a:r>
            <a:r>
              <a:rPr lang="fr-FR" b="1" noProof="0" dirty="0"/>
              <a:t>WISP-NET </a:t>
            </a:r>
            <a:r>
              <a:rPr lang="fr-FR" noProof="0" dirty="0"/>
              <a:t>(Initiative mondiale pour un pastoralisme durable - Réseau), </a:t>
            </a:r>
            <a:r>
              <a:rPr lang="fr-FR" b="1" noProof="0" dirty="0"/>
              <a:t>FAO-PKH</a:t>
            </a:r>
            <a:r>
              <a:rPr lang="fr-FR" noProof="0" dirty="0"/>
              <a:t> (Organisation des Nations unies pour l'alimentation et l'agriculture - Centre de connaissances sur le pastoralisme), </a:t>
            </a:r>
            <a:r>
              <a:rPr lang="fr-FR" b="1" noProof="0" dirty="0"/>
              <a:t>CHIEM</a:t>
            </a:r>
            <a:r>
              <a:rPr lang="fr-FR" noProof="0" dirty="0"/>
              <a:t> (Centre international d'études agronomiques avancées de la Méditerranée), </a:t>
            </a:r>
            <a:r>
              <a:rPr lang="fr-FR" b="1" noProof="0" dirty="0"/>
              <a:t>GASL</a:t>
            </a:r>
            <a:r>
              <a:rPr lang="fr-FR" noProof="0" dirty="0"/>
              <a:t> (Agenda mondial pour un élevage durable), </a:t>
            </a:r>
            <a:r>
              <a:rPr lang="fr-FR" b="1" noProof="0" dirty="0"/>
              <a:t>RISG</a:t>
            </a:r>
            <a:r>
              <a:rPr lang="fr-FR" noProof="0" dirty="0"/>
              <a:t> (Groupes régionaux de soutien à l'IYRP), </a:t>
            </a:r>
            <a:r>
              <a:rPr lang="fr-FR" b="1" noProof="0" dirty="0"/>
              <a:t>UNFSS</a:t>
            </a:r>
            <a:r>
              <a:rPr lang="fr-FR" noProof="0" dirty="0"/>
              <a:t> (Sommet des Nations unies sur les systèmes alimentaires), </a:t>
            </a:r>
            <a:r>
              <a:rPr lang="fr-FR" b="1" noProof="0" dirty="0"/>
              <a:t>UNGA</a:t>
            </a:r>
            <a:r>
              <a:rPr lang="fr-FR" noProof="0" dirty="0"/>
              <a:t> (Assemblée générale des Nations unies), </a:t>
            </a:r>
            <a:r>
              <a:rPr lang="fr-FR" b="1" noProof="0" dirty="0"/>
              <a:t>PASTRES</a:t>
            </a:r>
            <a:r>
              <a:rPr lang="fr-FR" noProof="0" dirty="0"/>
              <a:t> (programme sur le pastoralisme, l'incertitude et la résilience de l'Institut d'études du développement, Royaume-Uni), </a:t>
            </a:r>
            <a:r>
              <a:rPr lang="fr-FR" b="1" noProof="0" dirty="0"/>
              <a:t>Dana+20 </a:t>
            </a:r>
            <a:r>
              <a:rPr lang="fr-FR" noProof="0" dirty="0"/>
              <a:t>(rassemblement mondial des pasteurs à Dana, Jordanie), </a:t>
            </a:r>
            <a:r>
              <a:rPr lang="fr-FR" b="1" noProof="0" dirty="0"/>
              <a:t>IY of Mountains </a:t>
            </a:r>
            <a:r>
              <a:rPr lang="fr-FR" noProof="0" dirty="0"/>
              <a:t>(Année internationale des montagnes), </a:t>
            </a:r>
            <a:r>
              <a:rPr lang="fr-FR" b="1" noProof="0" dirty="0"/>
              <a:t>GLF</a:t>
            </a:r>
            <a:r>
              <a:rPr lang="fr-FR" noProof="0" dirty="0"/>
              <a:t> (Forum mondial sur les paysages), </a:t>
            </a:r>
            <a:r>
              <a:rPr lang="fr-FR" b="1" noProof="0" dirty="0"/>
              <a:t>UNESCO</a:t>
            </a:r>
            <a:r>
              <a:rPr lang="fr-FR" noProof="0" dirty="0"/>
              <a:t> (Organisation des Nations unies pour l'éducation, la science et la culture), </a:t>
            </a:r>
            <a:r>
              <a:rPr lang="fr-FR" b="1" noProof="0" dirty="0"/>
              <a:t>UNCCD</a:t>
            </a:r>
            <a:r>
              <a:rPr lang="fr-FR" noProof="0" dirty="0"/>
              <a:t> (Convention des Nations unies sur la lutte contre la désertification et la sécheresse), </a:t>
            </a:r>
            <a:r>
              <a:rPr lang="fr-FR" b="1" noProof="0" dirty="0"/>
              <a:t>CBD</a:t>
            </a:r>
            <a:r>
              <a:rPr lang="fr-FR" noProof="0" dirty="0"/>
              <a:t> (Convention sur la diversité biologique), </a:t>
            </a:r>
            <a:r>
              <a:rPr lang="fr-FR" b="1" noProof="0" dirty="0"/>
              <a:t>CMS</a:t>
            </a:r>
            <a:r>
              <a:rPr lang="fr-FR" noProof="0" dirty="0"/>
              <a:t> (Convention sur les espèces migratrices), </a:t>
            </a:r>
            <a:r>
              <a:rPr lang="fr-FR" b="1" noProof="0" dirty="0"/>
              <a:t>UNFCCC</a:t>
            </a:r>
            <a:r>
              <a:rPr lang="fr-FR" noProof="0" dirty="0"/>
              <a:t> (Convention-cadre des Nations unies sur les changements climatiques), </a:t>
            </a:r>
            <a:r>
              <a:rPr lang="fr-FR" b="1" noProof="0" dirty="0"/>
              <a:t>SDG</a:t>
            </a:r>
            <a:r>
              <a:rPr lang="fr-FR" noProof="0" dirty="0"/>
              <a:t> (Objectifs de développement durable). </a:t>
            </a:r>
          </a:p>
          <a:p>
            <a:pPr>
              <a:buNone/>
            </a:pPr>
            <a:endParaRPr lang="en-US" dirty="0"/>
          </a:p>
        </p:txBody>
      </p:sp>
      <p:sp>
        <p:nvSpPr>
          <p:cNvPr id="251" name="Google Shape;2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713614DD-98EF-7988-6C88-2505BC5C5012}"/>
            </a:ext>
          </a:extLst>
        </p:cNvPr>
        <p:cNvGrpSpPr/>
        <p:nvPr/>
      </p:nvGrpSpPr>
      <p:grpSpPr>
        <a:xfrm>
          <a:off x="0" y="0"/>
          <a:ext cx="0" cy="0"/>
          <a:chOff x="0" y="0"/>
          <a:chExt cx="0" cy="0"/>
        </a:xfrm>
      </p:grpSpPr>
      <p:sp>
        <p:nvSpPr>
          <p:cNvPr id="250" name="Google Shape;250;p45:notes">
            <a:extLst>
              <a:ext uri="{FF2B5EF4-FFF2-40B4-BE49-F238E27FC236}">
                <a16:creationId xmlns:a16="http://schemas.microsoft.com/office/drawing/2014/main" id="{2D60C93D-5B6E-BB7B-6254-7D7169BCD65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fr-FR" noProof="0" dirty="0"/>
              <a:t>De nombreux événements sont prévus par les membres de l'Alliance mondiale de l'IYRP en 2025 et 2026. Cette diapositive n'en présente qu'une partie. Vous trouverez davantage d'informations sur le calendrier des événements du site web de l'Alliance mondiale de l'IYRP (https://iyrp.info/achievements) et sur le site web de la FAO (bientôt opérationnel).</a:t>
            </a:r>
          </a:p>
        </p:txBody>
      </p:sp>
      <p:sp>
        <p:nvSpPr>
          <p:cNvPr id="251" name="Google Shape;251;p45:notes">
            <a:extLst>
              <a:ext uri="{FF2B5EF4-FFF2-40B4-BE49-F238E27FC236}">
                <a16:creationId xmlns:a16="http://schemas.microsoft.com/office/drawing/2014/main" id="{5ABB8264-ADF0-0C2B-7833-3725E853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870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Cette présentation est destinée à être utilisée par tout membre du Groupe international de soutien de l'IYRP lors de présentations, ou elle peut être imprimée et distribuée lors de rassemblements de pasteurs. Des versions en français et en espagnol sont disponibles.</a:t>
            </a:r>
          </a:p>
          <a:p>
            <a:br>
              <a:rPr lang="en-US" sz="1100" dirty="0">
                <a:highlight>
                  <a:srgbClr val="FFFFFF"/>
                </a:highlight>
              </a:rPr>
            </a:br>
            <a:endParaRPr lang="en-US" sz="1100" dirty="0">
              <a:highlight>
                <a:srgbClr val="FFFFFF"/>
              </a:highlight>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fr-FR" sz="1100" noProof="0" dirty="0">
                <a:solidFill>
                  <a:srgbClr val="222222"/>
                </a:solidFill>
                <a:highlight>
                  <a:srgbClr val="FFFFFF"/>
                </a:highlight>
                <a:latin typeface="Arial"/>
                <a:ea typeface="Arial"/>
                <a:cs typeface="Arial"/>
                <a:sym typeface="Arial"/>
              </a:rPr>
              <a:t>Bien que de nombreux progrès aient été accomplis jusqu'à présent, il reste encore beaucoup à faire. Nous attendons des actions concrètes en 2026, telles que le renforcement des organisations pastorales par le biais de rassemblements visant à créer des coalitions, des résolutions politiques à la CNULCD et dans d'autres forums qui devraient se traduire en politiques nationales, et le lancement de la création du Conseil de gestion des parcours (similaire au Conseil de gestion des milieux marins). Mais d'autres actions sont attendues dans les années et la décennie à venir, notamment le plaidoyer pour une Journée internationale des parcours et des éleveurs pastoraux, et la création d'une base de données mondiale sur les parcours et les éleveurs pastoraux. La force de l'Alliance mondiale de l'IYRP est à la mesure des actions de ses membres.</a:t>
            </a:r>
            <a:endParaRPr lang="fr-FR" noProof="0" dirty="0"/>
          </a:p>
        </p:txBody>
      </p:sp>
      <p:sp>
        <p:nvSpPr>
          <p:cNvPr id="258" name="Google Shape;2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9E56117A-CA79-5B5A-0F29-4D38DE4C85B0}"/>
            </a:ext>
          </a:extLst>
        </p:cNvPr>
        <p:cNvGrpSpPr/>
        <p:nvPr/>
      </p:nvGrpSpPr>
      <p:grpSpPr>
        <a:xfrm>
          <a:off x="0" y="0"/>
          <a:ext cx="0" cy="0"/>
          <a:chOff x="0" y="0"/>
          <a:chExt cx="0" cy="0"/>
        </a:xfrm>
      </p:grpSpPr>
      <p:sp>
        <p:nvSpPr>
          <p:cNvPr id="257" name="Google Shape;257;p46:notes">
            <a:extLst>
              <a:ext uri="{FF2B5EF4-FFF2-40B4-BE49-F238E27FC236}">
                <a16:creationId xmlns:a16="http://schemas.microsoft.com/office/drawing/2014/main" id="{26C51539-D8DB-715A-1460-16315B60E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fr-FR" sz="1100" noProof="0" dirty="0">
                <a:solidFill>
                  <a:srgbClr val="222222"/>
                </a:solidFill>
                <a:highlight>
                  <a:srgbClr val="FFFFFF"/>
                </a:highlight>
                <a:latin typeface="Arial"/>
                <a:ea typeface="Arial"/>
                <a:cs typeface="Arial"/>
                <a:sym typeface="Arial"/>
              </a:rPr>
              <a:t>Rejoignez-nous dans ce mouvement mondial pour faire entendre la voix des pâturages et des éleveurs en 2026 et AU-DELÀ !</a:t>
            </a:r>
            <a:endParaRPr lang="fr-FR" noProof="0" dirty="0"/>
          </a:p>
        </p:txBody>
      </p:sp>
      <p:sp>
        <p:nvSpPr>
          <p:cNvPr id="258" name="Google Shape;258;p46:notes">
            <a:extLst>
              <a:ext uri="{FF2B5EF4-FFF2-40B4-BE49-F238E27FC236}">
                <a16:creationId xmlns:a16="http://schemas.microsoft.com/office/drawing/2014/main" id="{0AE4621B-2442-B3CF-837E-29E69499C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614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L'IYRP n'a pas seulement pour but de célébrer, mais aussi de sensibiliser, d'intensifier les actions et d'attirer davantage l'attention sur les défis auxquels sont confrontés les éleveurs en matière de durabilité et de gestion des pâturages. Le rapport « Benign Neglect » (Négligence bienveillante) préparé par le PNUE en 2019 a mis en évidence de nombreuses lacunes dans notre connaissance de ces systèmes et a conduit à une résolution lors de la quatrième réunion de l'Assemblée des Nations unies pour l'environnement en faveur d'une politique et d'investissements davantage axés sur les pâturages et les éleveurs. </a:t>
            </a:r>
          </a:p>
          <a:p>
            <a:endParaRPr lang="fr-FR" sz="1100" noProof="0" dirty="0">
              <a:solidFill>
                <a:srgbClr val="222222"/>
              </a:solidFill>
              <a:highlight>
                <a:srgbClr val="FFFFFF"/>
              </a:highlight>
              <a:latin typeface="Arial"/>
              <a:cs typeface="Arial"/>
            </a:endParaRPr>
          </a:p>
          <a:p>
            <a:r>
              <a:rPr lang="fr-FR" noProof="0" dirty="0">
                <a:solidFill>
                  <a:srgbClr val="222222"/>
                </a:solidFill>
                <a:highlight>
                  <a:srgbClr val="FFFFFF"/>
                </a:highlight>
              </a:rPr>
              <a:t>[https://www.unenvironment.org/resources/report/case-benign-neglect-knowledge-gaps-about-sustainability-pastoralism-and-rangelands] </a:t>
            </a:r>
            <a:endParaRPr lang="fr-FR" noProof="0" dirty="0">
              <a:highlight>
                <a:srgbClr val="FFFFFF"/>
              </a:highlight>
            </a:endParaRPr>
          </a:p>
          <a:p>
            <a:endParaRPr lang="fr-FR" sz="1100" noProof="0" dirty="0">
              <a:solidFill>
                <a:srgbClr val="222222"/>
              </a:solidFill>
              <a:highlight>
                <a:srgbClr val="FFFFFF"/>
              </a:highlight>
              <a:latin typeface="Arial"/>
              <a:ea typeface="Arial"/>
              <a:cs typeface="Arial"/>
            </a:endParaRPr>
          </a:p>
          <a:p>
            <a:endParaRPr lang="fr-FR" sz="1100" noProof="0" dirty="0">
              <a:solidFill>
                <a:srgbClr val="222222"/>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1100" noProof="0" dirty="0">
                <a:highlight>
                  <a:srgbClr val="FFFFFF"/>
                </a:highlight>
              </a:rPr>
              <a:t>Au cours de la campagne pour la désignation de l'IYRP en 2015-2021, les membres du Groupe international de soutien à l'IYRP (rebaptisé depuis Alliance mondiale de l'IYRP) ont multiplié leurs activités, notamment avec la publication de l'Atlas des pâturages, la carte mondiale des pasteurs, la participation à des événements tels que le Sommet mondial de l'alimentation, le Forum politique de haut niveau sur les ODD et la Conférence des Parties à la Convention sur la diversité biologique, la Convention sur la lutte contre la désertification et la Convention-cadre des Nations unies sur les changements climatiques, etc. Depuis la désignation en 2022 de l'IYRP2026, ces actions se sont considérablement intensifiées.</a:t>
            </a:r>
          </a:p>
          <a:p>
            <a:r>
              <a:rPr lang="fr-FR" sz="1100" noProof="0" dirty="0">
                <a:solidFill>
                  <a:srgbClr val="222222"/>
                </a:solidFill>
                <a:highlight>
                  <a:srgbClr val="FFFFFF"/>
                </a:highlight>
                <a:latin typeface="Arial"/>
                <a:ea typeface="Arial"/>
                <a:cs typeface="Arial"/>
                <a:sym typeface="Arial"/>
              </a:rPr>
              <a:t>. </a:t>
            </a:r>
            <a:endParaRPr lang="fr-FR" noProof="0" dirty="0">
              <a:ea typeface="Arial"/>
              <a:cs typeface="Arial"/>
              <a:sym typeface="Arial"/>
            </a:endParaRPr>
          </a:p>
          <a:p>
            <a:endParaRPr lang="en-GB" sz="1100" dirty="0">
              <a:solidFill>
                <a:srgbClr val="222222"/>
              </a:solidFill>
              <a:highlight>
                <a:srgbClr val="FFFFFF"/>
              </a:highlight>
              <a:latin typeface="Arial"/>
              <a:ea typeface="Arial"/>
              <a:cs typeface="Arial"/>
              <a:sym typeface="Arial"/>
            </a:endParaRPr>
          </a:p>
          <a:p>
            <a:pPr marL="457200" marR="0" lvl="0" indent="-228600" algn="l">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 https://iyrp.info/iyrp-achievements-and-upcoming-events</a:t>
            </a:r>
            <a:endParaRPr lang="en-US" dirty="0"/>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chemeClr val="lt1"/>
                </a:highlight>
              </a:rPr>
              <a:t>Pourquoi les pâturages et les éleveurs sont-ils importants ?</a:t>
            </a:r>
          </a:p>
          <a:p>
            <a:endParaRPr lang="en-GB" sz="1100" dirty="0">
              <a:solidFill>
                <a:schemeClr val="dk1"/>
              </a:solidFill>
              <a:highlight>
                <a:schemeClr val="lt1"/>
              </a:highlight>
              <a:latin typeface="Arial"/>
              <a:ea typeface="Arial"/>
              <a:cs typeface="Arial"/>
              <a:sym typeface="Arial"/>
            </a:endParaRPr>
          </a:p>
          <a:p>
            <a:r>
              <a:rPr lang="en-US" sz="1100" dirty="0">
                <a:highlight>
                  <a:schemeClr val="lt1"/>
                </a:highlight>
              </a:rPr>
              <a:t>REGARDEZ ÇA !</a:t>
            </a:r>
          </a:p>
          <a:p>
            <a:r>
              <a:rPr lang="en-GB" sz="1100" dirty="0">
                <a:solidFill>
                  <a:schemeClr val="dk1"/>
                </a:solidFill>
                <a:highlight>
                  <a:schemeClr val="lt1"/>
                </a:highlight>
                <a:latin typeface="Arial"/>
                <a:ea typeface="Arial"/>
                <a:cs typeface="Arial"/>
                <a:sym typeface="Arial"/>
              </a:rPr>
              <a:t>https://www.youtube.com/watch?v=DegITzac9Ac</a:t>
            </a:r>
            <a:endParaRPr sz="1100" dirty="0">
              <a:solidFill>
                <a:schemeClr val="dk1"/>
              </a:solidFill>
              <a:highlight>
                <a:schemeClr val="lt1"/>
              </a:highlight>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L'IYRP vise à sensibiliser le public à l'importance des pâturages pour l'économie mondiale afin de dissiper le mythe selon lequel ils sont tous des « terres incultes » et d'empêcher qu'ils soient transformés sans discernement à d'autres fins. Cette affiche montre l'incroyable diversité des pâturages. Certains pâturages (comme en Europe) n'apparaissent pas sur la carte de base en raison de problèmes d'échelle cartographique. Les chercheurs continuent de collecter des données afin d'élargir et d'approfondir nos connaissances sur les pâturages dans le monde.</a:t>
            </a:r>
          </a:p>
          <a:p>
            <a:br>
              <a:rPr lang="fr-FR" sz="1100" noProof="0" dirty="0">
                <a:highlight>
                  <a:srgbClr val="FFFFFF"/>
                </a:highlight>
              </a:rPr>
            </a:br>
            <a:endParaRPr lang="fr-FR" sz="1100" noProof="0" dirty="0">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De même, l'IYRP vise à sensibiliser le public à l'importance du pastoralisme dans le monde. Il existe de nombreuses formes de pastoralisme dans le monde, mais elles ont toutes un point commun : l'élevage d'animaux (domestiques ou sauvages) sur des pâturages naturels. La Ligue pour les peuples pastoraux continue d'améliorer la carte mondiale et invite les communautés pastorales à la contacter afin d'être incluses dans la carte mondiale.</a:t>
            </a:r>
            <a:endParaRPr lang="fr-FR" sz="1100" noProof="0" dirty="0">
              <a:solidFill>
                <a:srgbClr val="222222"/>
              </a:solidFill>
              <a:highlight>
                <a:srgbClr val="FFFFFF"/>
              </a:highlight>
              <a:latin typeface="Arial"/>
              <a:ea typeface="Arial"/>
              <a:cs typeface="Arial"/>
              <a:sym typeface="Arial"/>
            </a:endParaRPr>
          </a:p>
          <a:p>
            <a:pPr marL="0" indent="0"/>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 (</a:t>
            </a:r>
            <a:r>
              <a:rPr lang="en-GB" sz="1100" dirty="0">
                <a:solidFill>
                  <a:schemeClr val="dk1"/>
                </a:solidFill>
                <a:highlight>
                  <a:schemeClr val="lt1"/>
                </a:highlight>
                <a:latin typeface="Arial"/>
                <a:ea typeface="Arial"/>
                <a:cs typeface="Arial"/>
                <a:sym typeface="Arial"/>
              </a:rPr>
              <a:t>http://www.pastoralpeoples.org/wp-content/uploads/2023/07/Pastoralist-map-poster-7.23-print.pdf</a:t>
            </a:r>
            <a:r>
              <a:rPr lang="en-GB" sz="1100" dirty="0">
                <a:solidFill>
                  <a:srgbClr val="222222"/>
                </a:solidFill>
                <a:highlight>
                  <a:srgbClr val="FFFFFF"/>
                </a:highlight>
                <a:latin typeface="Arial"/>
                <a:ea typeface="Arial"/>
                <a:cs typeface="Arial"/>
                <a:sym typeface="Arial"/>
              </a:rPr>
              <a:t>) </a:t>
            </a:r>
          </a:p>
          <a:p>
            <a:pPr marL="0" indent="0"/>
            <a:endParaRPr lang="en-GB" sz="1100" dirty="0">
              <a:solidFill>
                <a:srgbClr val="222222"/>
              </a:solidFill>
              <a:highlight>
                <a:srgbClr val="FFFFFF"/>
              </a:highlight>
              <a:latin typeface="Arial"/>
              <a:ea typeface="Arial"/>
              <a:cs typeface="Arial"/>
              <a:sym typeface="Arial"/>
            </a:endParaRPr>
          </a:p>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A561EA-9530-1C31-D7D0-1CCA2D8C4C80}"/>
            </a:ext>
          </a:extLst>
        </p:cNvPr>
        <p:cNvGrpSpPr/>
        <p:nvPr/>
      </p:nvGrpSpPr>
      <p:grpSpPr>
        <a:xfrm>
          <a:off x="0" y="0"/>
          <a:ext cx="0" cy="0"/>
          <a:chOff x="0" y="0"/>
          <a:chExt cx="0" cy="0"/>
        </a:xfrm>
      </p:grpSpPr>
      <p:sp>
        <p:nvSpPr>
          <p:cNvPr id="100" name="Google Shape;100;p36:notes">
            <a:extLst>
              <a:ext uri="{FF2B5EF4-FFF2-40B4-BE49-F238E27FC236}">
                <a16:creationId xmlns:a16="http://schemas.microsoft.com/office/drawing/2014/main" id="{DCC31BF8-0237-833E-65BA-A70CC3DE48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a:extLst>
              <a:ext uri="{FF2B5EF4-FFF2-40B4-BE49-F238E27FC236}">
                <a16:creationId xmlns:a16="http://schemas.microsoft.com/office/drawing/2014/main" id="{7EC97570-368D-DCF6-8993-6A9C28A2264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r>
              <a:rPr lang="fr-FR" sz="2400" noProof="0" dirty="0">
                <a:highlight>
                  <a:srgbClr val="FFFFFF"/>
                </a:highlight>
              </a:rPr>
              <a:t>Les éleveurs élèvent une incroyable diversité d'animaux sur les pâturages, tant domestiques que sauvages. Le déplacement des animaux (pâturage tournant entre les enclos, transhumance, conduite des troupeaux à travers des couloirs de longue distance, etc.) est une caractéristique essentielle du pastoralisme, rendue nécessaire par l'écosystème indigène et les conditions des pâturages. Les agro-pasteurs intègrent l'élevage à leurs cultures, comme la conduite de grands troupeaux de canards entre les rizières en Inde.</a:t>
            </a:r>
          </a:p>
          <a:p>
            <a:br>
              <a:rPr lang="fr-FR" sz="2400" noProof="0" dirty="0">
                <a:highlight>
                  <a:srgbClr val="FFFFFF"/>
                </a:highlight>
              </a:rPr>
            </a:br>
            <a:endParaRPr lang="fr-FR" sz="2400" noProof="0" dirty="0">
              <a:highlight>
                <a:srgbClr val="FFFFFF"/>
              </a:highlight>
            </a:endParaRPr>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2542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4000" noProof="0" dirty="0"/>
              <a:t>Le processus de désignation officielle de l'IYRP a comporté les étapes suivantes :</a:t>
            </a:r>
          </a:p>
          <a:p>
            <a:pPr marL="800100" indent="-571500">
              <a:buFont typeface="Wingdings" pitchFamily="2" charset="2"/>
              <a:buChar char="ü"/>
            </a:pPr>
            <a:r>
              <a:rPr lang="fr-FR" sz="4000" noProof="0" dirty="0"/>
              <a:t>Le Congrès international sur les pâturages de 2008 a reconnu « ... la nécessité d'assurer la reconnaissance mondiale par la société de la valeur durable des prairies naturelles ».</a:t>
            </a:r>
          </a:p>
          <a:p>
            <a:pPr marL="800100" indent="-571500">
              <a:buFont typeface="Wingdings" pitchFamily="2" charset="2"/>
              <a:buChar char="ü"/>
            </a:pPr>
            <a:r>
              <a:rPr lang="fr-FR" sz="4000" noProof="0" dirty="0"/>
              <a:t>Le groupe de soutien à l'IYRP a été créé en 2016.</a:t>
            </a:r>
          </a:p>
          <a:p>
            <a:pPr marL="800100" indent="-571500">
              <a:buFont typeface="Wingdings" pitchFamily="2" charset="2"/>
              <a:buChar char="ü"/>
            </a:pPr>
            <a:r>
              <a:rPr lang="fr-FR" sz="4000" noProof="0" dirty="0"/>
              <a:t>En 2022, l'Assemblée générale des Nations unies a déclaré 2026 « Année internationale des prairies », sous l'égide du gouvernement mongol et avec le soutien de 102 pays.</a:t>
            </a:r>
          </a:p>
          <a:p>
            <a:pPr marL="800100" indent="-571500">
              <a:buFont typeface="Wingdings" pitchFamily="2" charset="2"/>
              <a:buChar char="ü"/>
            </a:pPr>
            <a:r>
              <a:rPr lang="fr-FR" sz="4000" noProof="0" dirty="0"/>
              <a:t>La FAO a été désignée comme agence chef de file des Nations unies. </a:t>
            </a:r>
          </a:p>
          <a:p>
            <a:endParaRPr lang="fr-FR" sz="4000" noProof="0" dirty="0"/>
          </a:p>
          <a:p>
            <a:r>
              <a:rPr lang="fr-FR" sz="4000" noProof="0" dirty="0"/>
              <a:t>En 2024, le groupe de soutien à l'IYRP a été rebaptisé « Alliance mondiale pour l'IYRP ».</a:t>
            </a:r>
          </a:p>
          <a:p>
            <a:pPr marL="800100" indent="-571500">
              <a:buFont typeface="Wingdings" pitchFamily="2" charset="2"/>
              <a:buChar char="ü"/>
            </a:pPr>
            <a:r>
              <a:rPr lang="fr-FR" sz="4000" noProof="0" dirty="0"/>
              <a:t>Il compte aujourd'hui plus de 550 partenaires et organisations actifs.</a:t>
            </a:r>
          </a:p>
          <a:p>
            <a:pPr marL="800100" indent="-571500">
              <a:buFont typeface="Wingdings" pitchFamily="2" charset="2"/>
              <a:buChar char="ü"/>
            </a:pPr>
            <a:r>
              <a:rPr lang="fr-FR" sz="4000" noProof="0" dirty="0"/>
              <a:t>Il s'agit notamment d'organisations pastorales, de la société civile, du monde universitaire et de la recherche, du monde des affaires, aux niveaux national, régional et mondial.</a:t>
            </a:r>
          </a:p>
          <a:p>
            <a:br>
              <a:rPr lang="fr-FR" sz="4000" noProof="0" dirty="0"/>
            </a:br>
            <a:endParaRPr lang="fr-FR" sz="4000" noProof="0"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L'Alliance mondiale de l'IYRP est une coalition volontaire et un réseau d'organisations membres qui œuvrent à sensibiliser et à soutenir la communauté internationale en faveur d'un pastoralisme durable et de pâturages sains. Créée pour mettre en avant l'importance mondiale de ces écosystèmes et de ces communautés, l'Alliance a joué un rôle central dans la promotion de l'adoption de la résolution de l'Assemblée générale des Nations unies proclamant 2026 Année internationale des pâturages et des pasteurs. L'Alliance mondiale encourage les investissements, l'engagement politique et le partage des connaissances afin de mettre en avant la contribution des pâturages et des éleveurs à la sécurité alimentaire, à la santé environnementale, au patrimoine culturel et à l'action climatique. Elle coordonne des groupes de soutien régionaux et des groupes de travail thématiques sur des questions telles que la dégradation des terres, le changement climatique et les connaissances autochtones, tout en représentant la voix des éleveurs et des scientifiques dans les forums mondiaux. Grâce à ces efforts, l'Alliance favorise la collaboration et l'action en faveur de la protection et de la gestion durable des pâturages dans le monde entier.</a:t>
            </a:r>
          </a:p>
          <a:p>
            <a:br>
              <a:rPr lang="en-US" sz="1100" dirty="0">
                <a:highlight>
                  <a:srgbClr val="FFFFFF"/>
                </a:highlight>
              </a:rPr>
            </a:br>
            <a:endParaRPr lang="en-US" sz="1100" dirty="0">
              <a:highlight>
                <a:srgbClr val="FFFFFF"/>
              </a:highlight>
            </a:endParaRPr>
          </a:p>
        </p:txBody>
      </p:sp>
      <p:sp>
        <p:nvSpPr>
          <p:cNvPr id="145" name="Google Shape;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5.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descr="Image"/>
          <p:cNvPicPr preferRelativeResize="0"/>
          <p:nvPr/>
        </p:nvPicPr>
        <p:blipFill rotWithShape="1">
          <a:blip r:embed="rId3">
            <a:alphaModFix/>
          </a:blip>
          <a:srcRect/>
          <a:stretch/>
        </p:blipFill>
        <p:spPr>
          <a:xfrm>
            <a:off x="33312" y="0"/>
            <a:ext cx="24383996" cy="13716001"/>
          </a:xfrm>
          <a:prstGeom prst="rect">
            <a:avLst/>
          </a:prstGeom>
          <a:noFill/>
          <a:ln>
            <a:noFill/>
          </a:ln>
        </p:spPr>
      </p:pic>
      <p:pic>
        <p:nvPicPr>
          <p:cNvPr id="60" name="Google Shape;60;p1" descr="Image"/>
          <p:cNvPicPr preferRelativeResize="0"/>
          <p:nvPr/>
        </p:nvPicPr>
        <p:blipFill rotWithShape="1">
          <a:blip r:embed="rId4">
            <a:alphaModFix amt="75459"/>
          </a:blip>
          <a:srcRect l="7425" t="7425" r="7426" b="9258"/>
          <a:stretch/>
        </p:blipFill>
        <p:spPr>
          <a:xfrm>
            <a:off x="0" y="20782"/>
            <a:ext cx="24418846" cy="13716000"/>
          </a:xfrm>
          <a:prstGeom prst="rect">
            <a:avLst/>
          </a:prstGeom>
          <a:noFill/>
          <a:ln>
            <a:noFill/>
          </a:ln>
        </p:spPr>
      </p:pic>
      <p:sp>
        <p:nvSpPr>
          <p:cNvPr id="61" name="Google Shape;61;p1"/>
          <p:cNvSpPr txBox="1"/>
          <p:nvPr/>
        </p:nvSpPr>
        <p:spPr>
          <a:xfrm>
            <a:off x="6073168" y="7706970"/>
            <a:ext cx="13914000" cy="3869777"/>
          </a:xfrm>
          <a:prstGeom prst="rect">
            <a:avLst/>
          </a:prstGeom>
          <a:noFill/>
          <a:ln>
            <a:noFill/>
          </a:ln>
        </p:spPr>
        <p:txBody>
          <a:bodyPr spcFirstLastPara="1" wrap="square" lIns="50800" tIns="50800" rIns="50800" bIns="50800" anchor="ctr" anchorCtr="0">
            <a:spAutoFit/>
          </a:bodyPr>
          <a:lstStyle/>
          <a:p>
            <a:pPr marL="0" marR="0" lvl="0" indent="0" algn="r" rtl="0">
              <a:lnSpc>
                <a:spcPct val="120000"/>
              </a:lnSpc>
              <a:spcBef>
                <a:spcPts val="0"/>
              </a:spcBef>
              <a:spcAft>
                <a:spcPts val="0"/>
              </a:spcAft>
              <a:buClr>
                <a:srgbClr val="FFFFFF"/>
              </a:buClr>
              <a:buSzPts val="5400"/>
              <a:buFont typeface="Proxima Nova"/>
              <a:buNone/>
            </a:pPr>
            <a:r>
              <a:rPr lang="fr-FR" sz="5400" b="0" i="0" u="none" strike="noStrike" cap="none" noProof="0" dirty="0">
                <a:solidFill>
                  <a:srgbClr val="FFFFFF"/>
                </a:solidFill>
                <a:latin typeface="Proxima Nova"/>
                <a:ea typeface="Proxima Nova"/>
                <a:cs typeface="Proxima Nova"/>
                <a:sym typeface="Proxima Nova"/>
              </a:rPr>
              <a:t>IYRP Global Alliance</a:t>
            </a:r>
          </a:p>
          <a:p>
            <a:pPr marL="0" marR="0" lvl="0" indent="0" algn="r" rtl="0">
              <a:lnSpc>
                <a:spcPct val="120000"/>
              </a:lnSpc>
              <a:spcBef>
                <a:spcPts val="0"/>
              </a:spcBef>
              <a:spcAft>
                <a:spcPts val="0"/>
              </a:spcAft>
              <a:buClr>
                <a:srgbClr val="FFFFFF"/>
              </a:buClr>
              <a:buSzPts val="4800"/>
              <a:buFont typeface="Proxima Nova"/>
              <a:buNone/>
            </a:pPr>
            <a:r>
              <a:rPr lang="fr-FR" sz="4800" b="0" i="0" u="none" strike="noStrike" cap="none" noProof="0" dirty="0">
                <a:solidFill>
                  <a:srgbClr val="FFFFFF"/>
                </a:solidFill>
                <a:latin typeface="Proxima Nova"/>
                <a:ea typeface="Proxima Nova"/>
                <a:cs typeface="Proxima Nova"/>
                <a:sym typeface="Proxima Nova"/>
              </a:rPr>
              <a:t>Global Secretariat</a:t>
            </a:r>
            <a:endParaRPr lang="fr-FR" noProof="0" dirty="0"/>
          </a:p>
          <a:p>
            <a:pPr marL="0" marR="0" lvl="0" indent="0" algn="r" rtl="0">
              <a:lnSpc>
                <a:spcPct val="120000"/>
              </a:lnSpc>
              <a:spcBef>
                <a:spcPts val="0"/>
              </a:spcBef>
              <a:spcAft>
                <a:spcPts val="0"/>
              </a:spcAft>
              <a:buClr>
                <a:srgbClr val="FFFFFF"/>
              </a:buClr>
              <a:buSzPts val="4800"/>
              <a:buFont typeface="Proxima Nova"/>
              <a:buNone/>
            </a:pPr>
            <a:r>
              <a:rPr lang="fr-FR" sz="4800" b="0" i="0" u="none" strike="noStrike" cap="none" noProof="0" dirty="0">
                <a:solidFill>
                  <a:srgbClr val="FFFFFF"/>
                </a:solidFill>
                <a:latin typeface="Proxima Nova"/>
                <a:ea typeface="Proxima Nova"/>
                <a:cs typeface="Proxima Nova"/>
                <a:sym typeface="Proxima Nova"/>
              </a:rPr>
              <a:t>Version </a:t>
            </a:r>
            <a:r>
              <a:rPr lang="fr-FR" sz="4800" noProof="0" dirty="0">
                <a:solidFill>
                  <a:srgbClr val="FFFFFF"/>
                </a:solidFill>
                <a:latin typeface="Proxima Nova"/>
                <a:ea typeface="Proxima Nova"/>
                <a:cs typeface="Proxima Nova"/>
                <a:sym typeface="Proxima Nova"/>
              </a:rPr>
              <a:t>Sept</a:t>
            </a:r>
            <a:r>
              <a:rPr lang="fr-FR" sz="4800" b="0" i="0" u="none" strike="noStrike" cap="none" noProof="0" dirty="0">
                <a:solidFill>
                  <a:srgbClr val="FFFFFF"/>
                </a:solidFill>
                <a:latin typeface="Proxima Nova"/>
                <a:ea typeface="Proxima Nova"/>
                <a:cs typeface="Proxima Nova"/>
                <a:sym typeface="Proxima Nova"/>
              </a:rPr>
              <a:t> 2025</a:t>
            </a:r>
          </a:p>
          <a:p>
            <a:pPr marL="0" marR="0" lvl="0" indent="0" algn="ctr" rtl="0">
              <a:lnSpc>
                <a:spcPct val="120000"/>
              </a:lnSpc>
              <a:spcBef>
                <a:spcPts val="0"/>
              </a:spcBef>
              <a:spcAft>
                <a:spcPts val="0"/>
              </a:spcAft>
              <a:buClr>
                <a:srgbClr val="FFFFFF"/>
              </a:buClr>
              <a:buSzPts val="5400"/>
              <a:buFont typeface="Proxima Nova"/>
              <a:buNone/>
            </a:pPr>
            <a:endParaRPr lang="fr-FR" sz="5400" b="0" i="0" u="none" strike="noStrike" cap="none" noProof="0" dirty="0">
              <a:solidFill>
                <a:srgbClr val="FFFFFF"/>
              </a:solidFill>
              <a:latin typeface="Proxima Nova"/>
              <a:ea typeface="Proxima Nova"/>
              <a:cs typeface="Proxima Nova"/>
              <a:sym typeface="Proxima Nova"/>
            </a:endParaRPr>
          </a:p>
        </p:txBody>
      </p:sp>
      <p:sp>
        <p:nvSpPr>
          <p:cNvPr id="62" name="Google Shape;62;p1"/>
          <p:cNvSpPr txBox="1"/>
          <p:nvPr/>
        </p:nvSpPr>
        <p:spPr>
          <a:xfrm>
            <a:off x="5031033" y="1975895"/>
            <a:ext cx="14388555" cy="2811026"/>
          </a:xfrm>
          <a:prstGeom prst="rect">
            <a:avLst/>
          </a:prstGeom>
          <a:noFill/>
          <a:ln>
            <a:noFill/>
          </a:ln>
        </p:spPr>
        <p:txBody>
          <a:bodyPr spcFirstLastPara="1" wrap="square" lIns="50800" tIns="50800" rIns="50800" bIns="50800" anchor="ctr" anchorCtr="0">
            <a:spAutoFit/>
          </a:bodyPr>
          <a:lstStyle/>
          <a:p>
            <a:pPr algn="ctr"/>
            <a:r>
              <a:rPr lang="fr-FR" sz="8800" noProof="0" dirty="0">
                <a:solidFill>
                  <a:schemeClr val="bg1"/>
                </a:solidFill>
              </a:rPr>
              <a:t>Feuille de route pour </a:t>
            </a:r>
          </a:p>
          <a:p>
            <a:pPr algn="ctr"/>
            <a:r>
              <a:rPr lang="fr-FR" sz="8800" noProof="0" dirty="0">
                <a:solidFill>
                  <a:schemeClr val="bg1"/>
                </a:solidFill>
              </a:rPr>
              <a:t>IYRP 2026</a:t>
            </a:r>
          </a:p>
        </p:txBody>
      </p:sp>
      <p:pic>
        <p:nvPicPr>
          <p:cNvPr id="63" name="Google Shape;63;p1"/>
          <p:cNvPicPr preferRelativeResize="0"/>
          <p:nvPr/>
        </p:nvPicPr>
        <p:blipFill rotWithShape="1">
          <a:blip r:embed="rId5">
            <a:alphaModFix/>
          </a:blip>
          <a:srcRect/>
          <a:stretch/>
        </p:blipFill>
        <p:spPr>
          <a:xfrm>
            <a:off x="4155233" y="6854050"/>
            <a:ext cx="8874967" cy="5740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8"/>
          <p:cNvPicPr preferRelativeResize="0"/>
          <p:nvPr/>
        </p:nvPicPr>
        <p:blipFill rotWithShape="1">
          <a:blip r:embed="rId3">
            <a:alphaModFix/>
          </a:blip>
          <a:srcRect/>
          <a:stretch/>
        </p:blipFill>
        <p:spPr>
          <a:xfrm>
            <a:off x="15415047" y="7908244"/>
            <a:ext cx="7473417" cy="5078600"/>
          </a:xfrm>
          <a:prstGeom prst="ellipse">
            <a:avLst/>
          </a:prstGeom>
          <a:noFill/>
          <a:ln>
            <a:noFill/>
          </a:ln>
        </p:spPr>
      </p:pic>
      <p:pic>
        <p:nvPicPr>
          <p:cNvPr id="174" name="Google Shape;174;p38"/>
          <p:cNvPicPr preferRelativeResize="0"/>
          <p:nvPr/>
        </p:nvPicPr>
        <p:blipFill rotWithShape="1">
          <a:blip r:embed="rId4">
            <a:alphaModFix/>
          </a:blip>
          <a:srcRect/>
          <a:stretch/>
        </p:blipFill>
        <p:spPr>
          <a:xfrm>
            <a:off x="10796729" y="2443492"/>
            <a:ext cx="7839946" cy="5703117"/>
          </a:xfrm>
          <a:prstGeom prst="ellipse">
            <a:avLst/>
          </a:prstGeom>
          <a:noFill/>
          <a:ln>
            <a:noFill/>
          </a:ln>
        </p:spPr>
      </p:pic>
      <p:pic>
        <p:nvPicPr>
          <p:cNvPr id="175" name="Google Shape;175;p38" descr="Image"/>
          <p:cNvPicPr preferRelativeResize="0"/>
          <p:nvPr/>
        </p:nvPicPr>
        <p:blipFill rotWithShape="1">
          <a:blip r:embed="rId5">
            <a:alphaModFix amt="74730"/>
          </a:blip>
          <a:srcRect/>
          <a:stretch/>
        </p:blipFill>
        <p:spPr>
          <a:xfrm>
            <a:off x="23201403" y="-1096189"/>
            <a:ext cx="1206324" cy="15908375"/>
          </a:xfrm>
          <a:prstGeom prst="rect">
            <a:avLst/>
          </a:prstGeom>
          <a:noFill/>
          <a:ln>
            <a:noFill/>
          </a:ln>
        </p:spPr>
      </p:pic>
      <p:sp>
        <p:nvSpPr>
          <p:cNvPr id="176" name="Google Shape;176;p38"/>
          <p:cNvSpPr txBox="1">
            <a:spLocks noGrp="1"/>
          </p:cNvSpPr>
          <p:nvPr>
            <p:ph type="title"/>
          </p:nvPr>
        </p:nvSpPr>
        <p:spPr>
          <a:xfrm>
            <a:off x="704849" y="529389"/>
            <a:ext cx="22496554" cy="1623740"/>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Groupes régionaux de soutien à l'IYRP (RISG)</a:t>
            </a:r>
          </a:p>
        </p:txBody>
      </p:sp>
      <p:sp>
        <p:nvSpPr>
          <p:cNvPr id="177" name="Google Shape;177;p38"/>
          <p:cNvSpPr txBox="1"/>
          <p:nvPr/>
        </p:nvSpPr>
        <p:spPr>
          <a:xfrm>
            <a:off x="18096263" y="1225880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1" u="none" strike="noStrike" cap="none" noProof="0" dirty="0">
                <a:solidFill>
                  <a:schemeClr val="lt1"/>
                </a:solidFill>
                <a:latin typeface="Proxima Nova" panose="020B0604020202020204" charset="0"/>
                <a:sym typeface="Arial"/>
              </a:rPr>
              <a:t>@ Wolfgang Bayer</a:t>
            </a:r>
            <a:endParaRPr lang="fr-FR" sz="2000" b="1" noProof="0" dirty="0">
              <a:latin typeface="Proxima Nova" panose="020B0604020202020204" charset="0"/>
            </a:endParaRPr>
          </a:p>
        </p:txBody>
      </p:sp>
      <p:sp>
        <p:nvSpPr>
          <p:cNvPr id="178" name="Google Shape;178;p38"/>
          <p:cNvSpPr txBox="1"/>
          <p:nvPr/>
        </p:nvSpPr>
        <p:spPr>
          <a:xfrm>
            <a:off x="17049601" y="9786444"/>
            <a:ext cx="404261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7200" b="0" i="0" u="none" strike="noStrike" cap="none" noProof="0" dirty="0">
                <a:solidFill>
                  <a:schemeClr val="lt1"/>
                </a:solidFill>
                <a:latin typeface="Arial"/>
                <a:ea typeface="Arial"/>
                <a:cs typeface="Arial"/>
                <a:sym typeface="Arial"/>
              </a:rPr>
              <a:t>Animals</a:t>
            </a:r>
            <a:endParaRPr lang="fr-FR" sz="1400" b="0" i="0" u="none" strike="noStrike" cap="none" noProof="0" dirty="0">
              <a:solidFill>
                <a:schemeClr val="lt1"/>
              </a:solidFill>
              <a:latin typeface="Arial"/>
              <a:ea typeface="Arial"/>
              <a:cs typeface="Arial"/>
              <a:sym typeface="Arial"/>
            </a:endParaRPr>
          </a:p>
        </p:txBody>
      </p:sp>
      <p:grpSp>
        <p:nvGrpSpPr>
          <p:cNvPr id="179" name="Google Shape;179;p38"/>
          <p:cNvGrpSpPr/>
          <p:nvPr/>
        </p:nvGrpSpPr>
        <p:grpSpPr>
          <a:xfrm>
            <a:off x="6173440" y="7898009"/>
            <a:ext cx="7940268" cy="5288602"/>
            <a:chOff x="5259155" y="7182153"/>
            <a:chExt cx="7940268" cy="5288602"/>
          </a:xfrm>
        </p:grpSpPr>
        <p:pic>
          <p:nvPicPr>
            <p:cNvPr id="180" name="Google Shape;180;p38"/>
            <p:cNvPicPr preferRelativeResize="0"/>
            <p:nvPr/>
          </p:nvPicPr>
          <p:blipFill rotWithShape="1">
            <a:blip r:embed="rId6">
              <a:alphaModFix/>
            </a:blip>
            <a:srcRect/>
            <a:stretch/>
          </p:blipFill>
          <p:spPr>
            <a:xfrm>
              <a:off x="5259155" y="7182153"/>
              <a:ext cx="7940268" cy="5288602"/>
            </a:xfrm>
            <a:prstGeom prst="ellipse">
              <a:avLst/>
            </a:prstGeom>
            <a:solidFill>
              <a:schemeClr val="accent3"/>
            </a:solidFill>
            <a:ln>
              <a:noFill/>
            </a:ln>
          </p:spPr>
        </p:pic>
        <p:sp>
          <p:nvSpPr>
            <p:cNvPr id="181" name="Google Shape;181;p38"/>
            <p:cNvSpPr txBox="1"/>
            <p:nvPr/>
          </p:nvSpPr>
          <p:spPr>
            <a:xfrm>
              <a:off x="8196501" y="11707543"/>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1" u="none" strike="noStrike" cap="none" noProof="0" dirty="0">
                  <a:solidFill>
                    <a:schemeClr val="lt1"/>
                  </a:solidFill>
                  <a:latin typeface="Proxima Nova" panose="020B0604020202020204" charset="0"/>
                  <a:sym typeface="Arial"/>
                </a:rPr>
                <a:t>@ Kalyan Varma</a:t>
              </a:r>
              <a:endParaRPr lang="fr-FR" sz="1600" b="1" noProof="0" dirty="0">
                <a:latin typeface="Proxima Nova" panose="020B0604020202020204" charset="0"/>
              </a:endParaRPr>
            </a:p>
          </p:txBody>
        </p:sp>
        <p:sp>
          <p:nvSpPr>
            <p:cNvPr id="182" name="Google Shape;182;p38"/>
            <p:cNvSpPr txBox="1"/>
            <p:nvPr/>
          </p:nvSpPr>
          <p:spPr>
            <a:xfrm>
              <a:off x="6708208" y="9227911"/>
              <a:ext cx="504216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7200" b="0" i="0" u="none" strike="noStrike" cap="none" noProof="0" dirty="0">
                  <a:solidFill>
                    <a:schemeClr val="lt1"/>
                  </a:solidFill>
                  <a:latin typeface="Arial"/>
                  <a:ea typeface="Arial"/>
                  <a:cs typeface="Arial"/>
                  <a:sym typeface="Arial"/>
                </a:rPr>
                <a:t>Pastoralists</a:t>
              </a:r>
              <a:endParaRPr lang="fr-FR" sz="1400" b="0" i="0" u="none" strike="noStrike" cap="none" noProof="0" dirty="0">
                <a:solidFill>
                  <a:schemeClr val="lt1"/>
                </a:solidFill>
                <a:latin typeface="Arial"/>
                <a:ea typeface="Arial"/>
                <a:cs typeface="Arial"/>
                <a:sym typeface="Arial"/>
              </a:endParaRPr>
            </a:p>
          </p:txBody>
        </p:sp>
      </p:grpSp>
      <p:sp>
        <p:nvSpPr>
          <p:cNvPr id="183" name="Google Shape;183;p38"/>
          <p:cNvSpPr txBox="1"/>
          <p:nvPr/>
        </p:nvSpPr>
        <p:spPr>
          <a:xfrm>
            <a:off x="13706237" y="716416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1" u="none" strike="noStrike" cap="none" noProof="0" dirty="0">
                <a:solidFill>
                  <a:schemeClr val="lt1"/>
                </a:solidFill>
                <a:latin typeface="Proxima Nova" panose="020B0604020202020204" charset="0"/>
                <a:sym typeface="Arial"/>
              </a:rPr>
              <a:t>@ Lauren Svejcar</a:t>
            </a:r>
            <a:endParaRPr lang="fr-FR" sz="1600" b="1" noProof="0" dirty="0">
              <a:latin typeface="Proxima Nova" panose="020B0604020202020204" charset="0"/>
            </a:endParaRPr>
          </a:p>
        </p:txBody>
      </p:sp>
      <p:sp>
        <p:nvSpPr>
          <p:cNvPr id="184" name="Google Shape;184;p38"/>
          <p:cNvSpPr txBox="1"/>
          <p:nvPr/>
        </p:nvSpPr>
        <p:spPr>
          <a:xfrm>
            <a:off x="12147405" y="4612733"/>
            <a:ext cx="5072247"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7200" b="0" i="0" u="none" strike="noStrike" cap="none" noProof="0" dirty="0">
                <a:solidFill>
                  <a:schemeClr val="lt1"/>
                </a:solidFill>
                <a:latin typeface="Arial"/>
                <a:ea typeface="Arial"/>
                <a:cs typeface="Arial"/>
                <a:sym typeface="Arial"/>
              </a:rPr>
              <a:t>Rangelands</a:t>
            </a:r>
            <a:endParaRPr lang="fr-FR" sz="1400" b="0" i="0" u="none" strike="noStrike" cap="none" noProof="0" dirty="0">
              <a:solidFill>
                <a:schemeClr val="lt1"/>
              </a:solidFill>
              <a:latin typeface="Arial"/>
              <a:ea typeface="Arial"/>
              <a:cs typeface="Arial"/>
              <a:sym typeface="Arial"/>
            </a:endParaRPr>
          </a:p>
        </p:txBody>
      </p:sp>
      <p:sp>
        <p:nvSpPr>
          <p:cNvPr id="185" name="Google Shape;185;p38"/>
          <p:cNvSpPr/>
          <p:nvPr/>
        </p:nvSpPr>
        <p:spPr>
          <a:xfrm>
            <a:off x="13713086" y="8254676"/>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fr-FR" sz="1400" b="0" i="0" u="none" strike="noStrike" cap="none" noProof="0" dirty="0">
              <a:solidFill>
                <a:schemeClr val="dk1"/>
              </a:solidFill>
              <a:latin typeface="Arial"/>
              <a:ea typeface="Arial"/>
              <a:cs typeface="Arial"/>
              <a:sym typeface="Arial"/>
            </a:endParaRPr>
          </a:p>
        </p:txBody>
      </p:sp>
      <p:sp>
        <p:nvSpPr>
          <p:cNvPr id="186" name="Google Shape;186;p38"/>
          <p:cNvSpPr/>
          <p:nvPr/>
        </p:nvSpPr>
        <p:spPr>
          <a:xfrm rot="10800000">
            <a:off x="14683528" y="8242993"/>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fr-FR" sz="1400" b="0" i="0" u="none" strike="noStrike" cap="none" noProof="0" dirty="0">
              <a:solidFill>
                <a:schemeClr val="dk1"/>
              </a:solidFill>
              <a:latin typeface="Arial"/>
              <a:ea typeface="Arial"/>
              <a:cs typeface="Arial"/>
              <a:sym typeface="Arial"/>
            </a:endParaRPr>
          </a:p>
        </p:txBody>
      </p:sp>
      <p:sp>
        <p:nvSpPr>
          <p:cNvPr id="187" name="Google Shape;187;p38"/>
          <p:cNvSpPr txBox="1"/>
          <p:nvPr/>
        </p:nvSpPr>
        <p:spPr>
          <a:xfrm>
            <a:off x="18736997" y="3178433"/>
            <a:ext cx="4795303" cy="6001603"/>
          </a:xfrm>
          <a:prstGeom prst="rect">
            <a:avLst/>
          </a:prstGeom>
          <a:noFill/>
          <a:ln>
            <a:noFill/>
          </a:ln>
        </p:spPr>
        <p:txBody>
          <a:bodyPr spcFirstLastPara="1" wrap="square" lIns="91425" tIns="45700" rIns="91425" bIns="45700" anchor="t" anchorCtr="0">
            <a:spAutoFit/>
          </a:bodyPr>
          <a:lstStyle/>
          <a:p>
            <a:r>
              <a:rPr lang="fr-FR" sz="4800" dirty="0"/>
              <a:t>Impact au niveau local :</a:t>
            </a:r>
          </a:p>
          <a:p>
            <a:r>
              <a:rPr lang="fr-FR" sz="4800" dirty="0"/>
              <a:t>Promotion des organisations pastorales et de leurs activités </a:t>
            </a:r>
          </a:p>
          <a:p>
            <a:br>
              <a:rPr lang="fr-FR" sz="4800" dirty="0"/>
            </a:br>
            <a:endParaRPr lang="fr-FR" sz="4800" dirty="0"/>
          </a:p>
        </p:txBody>
      </p:sp>
      <p:sp>
        <p:nvSpPr>
          <p:cNvPr id="188" name="Google Shape;188;p38"/>
          <p:cNvSpPr txBox="1"/>
          <p:nvPr/>
        </p:nvSpPr>
        <p:spPr>
          <a:xfrm>
            <a:off x="1124768" y="3200616"/>
            <a:ext cx="4963056" cy="10139673"/>
          </a:xfrm>
          <a:prstGeom prst="rect">
            <a:avLst/>
          </a:prstGeom>
          <a:noFill/>
          <a:ln>
            <a:noFill/>
          </a:ln>
        </p:spPr>
        <p:txBody>
          <a:bodyPr spcFirstLastPara="1" wrap="square" lIns="0" tIns="23850" rIns="0" bIns="0" anchor="t" anchorCtr="0">
            <a:spAutoFit/>
          </a:bodyPr>
          <a:lstStyle/>
          <a:p>
            <a:pPr marL="385" marR="0" lvl="0" indent="0" algn="l" rtl="0">
              <a:lnSpc>
                <a:spcPct val="100000"/>
              </a:lnSpc>
              <a:spcBef>
                <a:spcPts val="0"/>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Arctic</a:t>
            </a:r>
          </a:p>
          <a:p>
            <a:pPr marL="385"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East Asia </a:t>
            </a:r>
          </a:p>
          <a:p>
            <a:pPr marL="385"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South Asia</a:t>
            </a:r>
          </a:p>
          <a:p>
            <a:pPr marL="385"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Central Asia &amp; Mongolia</a:t>
            </a:r>
          </a:p>
          <a:p>
            <a:pPr marL="385"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Australasia</a:t>
            </a:r>
            <a:endParaRPr lang="fr-FR" b="1" noProof="0" dirty="0">
              <a:solidFill>
                <a:schemeClr val="tx2">
                  <a:lumMod val="10000"/>
                </a:schemeClr>
              </a:solidFill>
            </a:endParaRPr>
          </a:p>
          <a:p>
            <a:pPr marL="770"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North Africa &amp; Middle East</a:t>
            </a:r>
            <a:endParaRPr lang="fr-FR" b="1" noProof="0" dirty="0">
              <a:solidFill>
                <a:schemeClr val="tx2">
                  <a:lumMod val="10000"/>
                </a:schemeClr>
              </a:solidFill>
            </a:endParaRPr>
          </a:p>
          <a:p>
            <a:pPr marL="770"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Eastern &amp; Southern Africa</a:t>
            </a:r>
            <a:endParaRPr lang="fr-FR" b="1" noProof="0" dirty="0">
              <a:solidFill>
                <a:schemeClr val="tx2">
                  <a:lumMod val="10000"/>
                </a:schemeClr>
              </a:solidFill>
            </a:endParaRPr>
          </a:p>
          <a:p>
            <a:pPr marL="770"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West &amp; Central Africa</a:t>
            </a:r>
          </a:p>
          <a:p>
            <a:pPr marL="770"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Europe </a:t>
            </a:r>
          </a:p>
          <a:p>
            <a:pPr marL="770"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North America</a:t>
            </a:r>
          </a:p>
          <a:p>
            <a:pPr marL="770" marR="0" lvl="0" indent="0" algn="l" rtl="0">
              <a:lnSpc>
                <a:spcPct val="100000"/>
              </a:lnSpc>
              <a:spcBef>
                <a:spcPts val="485"/>
              </a:spcBef>
              <a:spcAft>
                <a:spcPts val="0"/>
              </a:spcAft>
              <a:buNone/>
            </a:pPr>
            <a:endParaRPr lang="fr-FR"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dirty="0">
                <a:solidFill>
                  <a:schemeClr val="tx2">
                    <a:lumMod val="10000"/>
                  </a:schemeClr>
                </a:solidFill>
                <a:latin typeface="Proxima Nova"/>
                <a:ea typeface="Proxima Nova"/>
                <a:cs typeface="Proxima Nova"/>
                <a:sym typeface="Proxima Nova"/>
              </a:rPr>
              <a:t>South America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9" descr="Image"/>
          <p:cNvPicPr preferRelativeResize="0"/>
          <p:nvPr/>
        </p:nvPicPr>
        <p:blipFill rotWithShape="1">
          <a:blip r:embed="rId3">
            <a:alphaModFix amt="74730"/>
          </a:blip>
          <a:srcRect/>
          <a:stretch/>
        </p:blipFill>
        <p:spPr>
          <a:xfrm>
            <a:off x="23201403" y="-1096189"/>
            <a:ext cx="1206324" cy="15908375"/>
          </a:xfrm>
          <a:prstGeom prst="rect">
            <a:avLst/>
          </a:prstGeom>
          <a:noFill/>
          <a:ln>
            <a:noFill/>
          </a:ln>
        </p:spPr>
      </p:pic>
      <p:sp>
        <p:nvSpPr>
          <p:cNvPr id="194" name="Google Shape;194;p39"/>
          <p:cNvSpPr txBox="1">
            <a:spLocks noGrp="1"/>
          </p:cNvSpPr>
          <p:nvPr>
            <p:ph type="title"/>
          </p:nvPr>
        </p:nvSpPr>
        <p:spPr>
          <a:xfrm>
            <a:off x="704849" y="529389"/>
            <a:ext cx="21983093" cy="1623740"/>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Plan d'action mondial 2025-2026 de l'IYRP</a:t>
            </a:r>
          </a:p>
        </p:txBody>
      </p:sp>
      <p:pic>
        <p:nvPicPr>
          <p:cNvPr id="195" name="Google Shape;195;p39" descr="A couple of circles with text&#10;&#10;Description automatically generated"/>
          <p:cNvPicPr preferRelativeResize="0"/>
          <p:nvPr/>
        </p:nvPicPr>
        <p:blipFill rotWithShape="1">
          <a:blip r:embed="rId4">
            <a:alphaModFix/>
          </a:blip>
          <a:srcRect/>
          <a:stretch/>
        </p:blipFill>
        <p:spPr>
          <a:xfrm>
            <a:off x="10654314" y="3685887"/>
            <a:ext cx="12033628" cy="8249437"/>
          </a:xfrm>
          <a:prstGeom prst="rect">
            <a:avLst/>
          </a:prstGeom>
          <a:noFill/>
          <a:ln>
            <a:noFill/>
          </a:ln>
        </p:spPr>
      </p:pic>
      <p:sp>
        <p:nvSpPr>
          <p:cNvPr id="196" name="Google Shape;196;p39"/>
          <p:cNvSpPr txBox="1"/>
          <p:nvPr/>
        </p:nvSpPr>
        <p:spPr>
          <a:xfrm>
            <a:off x="10405068" y="12194020"/>
            <a:ext cx="12308273" cy="1532687"/>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fr-FR" sz="4400" b="0" i="0" u="none" strike="noStrike" cap="none" noProof="0" dirty="0">
                <a:solidFill>
                  <a:srgbClr val="687476"/>
                </a:solidFill>
                <a:latin typeface="Proxima Nova" panose="020B0604020202020204" charset="0"/>
                <a:sym typeface="Arial"/>
              </a:rPr>
              <a:t>IYRP Global Action Plan 2025-2026</a:t>
            </a:r>
            <a:endParaRPr lang="fr-FR" sz="1800" noProof="0" dirty="0">
              <a:solidFill>
                <a:srgbClr val="687476"/>
              </a:solidFill>
              <a:latin typeface="Proxima Nova" panose="020B0604020202020204" charset="0"/>
            </a:endParaRPr>
          </a:p>
          <a:p>
            <a:pPr marL="0" marR="0" lvl="0" indent="0" algn="r" rtl="0">
              <a:lnSpc>
                <a:spcPct val="110000"/>
              </a:lnSpc>
              <a:spcBef>
                <a:spcPts val="0"/>
              </a:spcBef>
              <a:spcAft>
                <a:spcPts val="0"/>
              </a:spcAft>
              <a:buNone/>
            </a:pPr>
            <a:r>
              <a:rPr lang="fr-FR" sz="3200" b="0" i="0" u="none" strike="noStrike" cap="none" noProof="0" dirty="0">
                <a:solidFill>
                  <a:srgbClr val="687476"/>
                </a:solidFill>
                <a:latin typeface="Proxima Nova" panose="020B0604020202020204" charset="0"/>
                <a:sym typeface="Arial"/>
              </a:rPr>
              <a:t>https://iyrp.info/iyrp-2026-global-action-plan</a:t>
            </a:r>
            <a:endParaRPr lang="fr-FR" sz="1800" noProof="0" dirty="0">
              <a:solidFill>
                <a:srgbClr val="687476"/>
              </a:solidFill>
              <a:latin typeface="Proxima Nova" panose="020B0604020202020204" charset="0"/>
            </a:endParaRPr>
          </a:p>
          <a:p>
            <a:pPr marL="0" marR="0" lvl="0" indent="0" algn="l" rtl="0">
              <a:lnSpc>
                <a:spcPct val="100000"/>
              </a:lnSpc>
              <a:spcBef>
                <a:spcPts val="0"/>
              </a:spcBef>
              <a:spcAft>
                <a:spcPts val="0"/>
              </a:spcAft>
              <a:buNone/>
            </a:pPr>
            <a:endParaRPr lang="fr-FR" sz="1000" b="0" i="0" u="none" strike="noStrike" cap="none" noProof="0" dirty="0">
              <a:solidFill>
                <a:srgbClr val="687476"/>
              </a:solidFill>
              <a:latin typeface="Proxima Nova" panose="020B0604020202020204" charset="0"/>
              <a:sym typeface="Arial"/>
            </a:endParaRPr>
          </a:p>
        </p:txBody>
      </p:sp>
      <p:sp>
        <p:nvSpPr>
          <p:cNvPr id="197" name="Google Shape;197;p39"/>
          <p:cNvSpPr txBox="1"/>
          <p:nvPr/>
        </p:nvSpPr>
        <p:spPr>
          <a:xfrm>
            <a:off x="585579" y="2153129"/>
            <a:ext cx="9111401" cy="11033481"/>
          </a:xfrm>
          <a:prstGeom prst="rect">
            <a:avLst/>
          </a:prstGeom>
          <a:noFill/>
          <a:ln>
            <a:noFill/>
          </a:ln>
        </p:spPr>
        <p:txBody>
          <a:bodyPr spcFirstLastPara="1" wrap="square" lIns="50800" tIns="50800" rIns="50800" bIns="50800" anchor="ctr" anchorCtr="0">
            <a:noAutofit/>
          </a:bodyPr>
          <a:lstStyle/>
          <a:p>
            <a:r>
              <a:rPr lang="fr-FR" sz="4400" b="1" dirty="0">
                <a:solidFill>
                  <a:srgbClr val="8D4F3F"/>
                </a:solidFill>
              </a:rPr>
              <a:t>Stratégie 1 </a:t>
            </a:r>
            <a:r>
              <a:rPr lang="fr-FR" sz="4400" dirty="0">
                <a:solidFill>
                  <a:srgbClr val="8D4F3F"/>
                </a:solidFill>
              </a:rPr>
              <a:t>: Création d'une coalition multipartite</a:t>
            </a:r>
          </a:p>
          <a:p>
            <a:endParaRPr lang="fr-FR" sz="4400" dirty="0">
              <a:solidFill>
                <a:srgbClr val="8D4F3F"/>
              </a:solidFill>
            </a:endParaRPr>
          </a:p>
          <a:p>
            <a:r>
              <a:rPr lang="fr-FR" sz="4400" b="1" dirty="0">
                <a:solidFill>
                  <a:srgbClr val="8D4F3F"/>
                </a:solidFill>
              </a:rPr>
              <a:t>Stratégie 2 </a:t>
            </a:r>
            <a:r>
              <a:rPr lang="fr-FR" sz="4400" dirty="0">
                <a:solidFill>
                  <a:srgbClr val="8D4F3F"/>
                </a:solidFill>
              </a:rPr>
              <a:t>: Génération de connaissances</a:t>
            </a:r>
          </a:p>
          <a:p>
            <a:endParaRPr lang="fr-FR" sz="4400" dirty="0">
              <a:solidFill>
                <a:srgbClr val="8D4F3F"/>
              </a:solidFill>
            </a:endParaRPr>
          </a:p>
          <a:p>
            <a:r>
              <a:rPr lang="fr-FR" sz="4400" b="1" dirty="0">
                <a:solidFill>
                  <a:srgbClr val="8D4F3F"/>
                </a:solidFill>
              </a:rPr>
              <a:t>Stratégie 3 </a:t>
            </a:r>
            <a:r>
              <a:rPr lang="fr-FR" sz="4400" dirty="0">
                <a:solidFill>
                  <a:srgbClr val="8D4F3F"/>
                </a:solidFill>
              </a:rPr>
              <a:t>: Célébration et sensibilization</a:t>
            </a:r>
          </a:p>
          <a:p>
            <a:endParaRPr lang="fr-FR" sz="4400" dirty="0">
              <a:solidFill>
                <a:srgbClr val="8D4F3F"/>
              </a:solidFill>
            </a:endParaRPr>
          </a:p>
          <a:p>
            <a:r>
              <a:rPr lang="fr-FR" sz="4400" b="1" dirty="0">
                <a:solidFill>
                  <a:srgbClr val="8D4F3F"/>
                </a:solidFill>
              </a:rPr>
              <a:t>Stratégie 4 : </a:t>
            </a:r>
            <a:r>
              <a:rPr lang="fr-FR" sz="4400" dirty="0">
                <a:solidFill>
                  <a:srgbClr val="8D4F3F"/>
                </a:solidFill>
              </a:rPr>
              <a:t>Plaidoyer politique au cours de la prochaine décennie</a:t>
            </a:r>
          </a:p>
          <a:p>
            <a:endParaRPr lang="fr-FR" sz="4400" dirty="0">
              <a:solidFill>
                <a:srgbClr val="8D4F3F"/>
              </a:solidFill>
            </a:endParaRPr>
          </a:p>
          <a:p>
            <a:r>
              <a:rPr lang="fr-FR" sz="4400" b="1" dirty="0">
                <a:solidFill>
                  <a:srgbClr val="8D4F3F"/>
                </a:solidFill>
              </a:rPr>
              <a:t>Stratégie 5 : </a:t>
            </a:r>
            <a:r>
              <a:rPr lang="fr-FR" sz="4400" dirty="0">
                <a:solidFill>
                  <a:srgbClr val="8D4F3F"/>
                </a:solidFill>
              </a:rPr>
              <a:t>Investissements appropriés pour les pâturages et les éleveurs.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l="8163" r="30935"/>
          <a:stretch/>
        </p:blipFill>
        <p:spPr>
          <a:xfrm>
            <a:off x="13256834" y="-11830"/>
            <a:ext cx="11137772" cy="13716000"/>
          </a:xfrm>
          <a:prstGeom prst="rect">
            <a:avLst/>
          </a:prstGeom>
          <a:noFill/>
          <a:ln>
            <a:noFill/>
          </a:ln>
        </p:spPr>
      </p:pic>
      <p:pic>
        <p:nvPicPr>
          <p:cNvPr id="203" name="Google Shape;203;p40"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04" name="Google Shape;204;p40"/>
          <p:cNvSpPr txBox="1"/>
          <p:nvPr/>
        </p:nvSpPr>
        <p:spPr>
          <a:xfrm>
            <a:off x="13473403" y="13083218"/>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dirty="0">
                <a:solidFill>
                  <a:srgbClr val="FFFFFF"/>
                </a:solidFill>
                <a:latin typeface="Proxima Nova" panose="020B0604020202020204" charset="0"/>
                <a:sym typeface="Arial"/>
              </a:rPr>
              <a:t>© Jacky Collieux</a:t>
            </a:r>
          </a:p>
        </p:txBody>
      </p:sp>
      <p:sp>
        <p:nvSpPr>
          <p:cNvPr id="205" name="Google Shape;205;p40"/>
          <p:cNvSpPr txBox="1">
            <a:spLocks noGrp="1"/>
          </p:cNvSpPr>
          <p:nvPr>
            <p:ph type="title"/>
          </p:nvPr>
        </p:nvSpPr>
        <p:spPr>
          <a:xfrm>
            <a:off x="0" y="571282"/>
            <a:ext cx="22263653" cy="1623740"/>
          </a:xfrm>
          <a:prstGeom prst="rect">
            <a:avLst/>
          </a:prstGeom>
          <a:noFill/>
          <a:ln>
            <a:noFill/>
          </a:ln>
        </p:spPr>
        <p:txBody>
          <a:bodyPr spcFirstLastPara="1" wrap="square" lIns="50800" tIns="50800" rIns="50800" bIns="50800" anchor="ctr" anchorCtr="0">
            <a:normAutofit fontScale="90000"/>
          </a:bodyPr>
          <a:lstStyle/>
          <a:p>
            <a:pPr algn="l"/>
            <a:r>
              <a:rPr lang="fr-FR" sz="9600" dirty="0">
                <a:solidFill>
                  <a:schemeClr val="bg1">
                    <a:lumMod val="50000"/>
                  </a:schemeClr>
                </a:solidFill>
              </a:rPr>
              <a:t>Génération de connaissances par le biais de groupes de travail thématiques</a:t>
            </a:r>
          </a:p>
        </p:txBody>
      </p:sp>
      <p:sp>
        <p:nvSpPr>
          <p:cNvPr id="206" name="Google Shape;206;p40"/>
          <p:cNvSpPr txBox="1"/>
          <p:nvPr/>
        </p:nvSpPr>
        <p:spPr>
          <a:xfrm>
            <a:off x="704850" y="2778134"/>
            <a:ext cx="12192000" cy="10843663"/>
          </a:xfrm>
          <a:prstGeom prst="rect">
            <a:avLst/>
          </a:prstGeom>
          <a:noFill/>
          <a:ln>
            <a:noFill/>
          </a:ln>
        </p:spPr>
        <p:txBody>
          <a:bodyPr spcFirstLastPara="1" wrap="square" lIns="91425" tIns="45700" rIns="91425" bIns="45700" anchor="t" anchorCtr="0">
            <a:normAutofit lnSpcReduction="10000"/>
          </a:bodyPr>
          <a:lstStyle/>
          <a:p>
            <a:r>
              <a:rPr lang="fr-FR" sz="4300" dirty="0">
                <a:solidFill>
                  <a:srgbClr val="8D4F3F"/>
                </a:solidFill>
              </a:rPr>
              <a:t>Objectifs des groupes de travail :</a:t>
            </a:r>
          </a:p>
          <a:p>
            <a:pPr marL="571500" indent="-571500">
              <a:buFont typeface="Wingdings" pitchFamily="2" charset="2"/>
              <a:buChar char="ü"/>
            </a:pPr>
            <a:r>
              <a:rPr lang="fr-FR" sz="3600" dirty="0">
                <a:solidFill>
                  <a:srgbClr val="8D4F3F"/>
                </a:solidFill>
              </a:rPr>
              <a:t>Sensibiliser davantage la communauté scientifique et la société civile à la contribution des pâturages et des éleveurs à la sécurité alimentaire, à l'économie, à l'environnement et au patrimoine culturel.</a:t>
            </a:r>
          </a:p>
          <a:p>
            <a:pPr marL="571500" indent="-571500">
              <a:buFont typeface="Wingdings" pitchFamily="2" charset="2"/>
              <a:buChar char="ü"/>
            </a:pPr>
            <a:r>
              <a:rPr lang="fr-FR" sz="3600" dirty="0">
                <a:solidFill>
                  <a:srgbClr val="8D4F3F"/>
                </a:solidFill>
              </a:rPr>
              <a:t>Favoriser l'évolution des politiques nationales, régionales et mondiales. </a:t>
            </a:r>
          </a:p>
          <a:p>
            <a:pPr marL="571500" indent="-571500">
              <a:buFont typeface="Wingdings" pitchFamily="2" charset="2"/>
              <a:buChar char="ü"/>
            </a:pPr>
            <a:r>
              <a:rPr lang="fr-FR" sz="3600" dirty="0">
                <a:solidFill>
                  <a:srgbClr val="8D4F3F"/>
                </a:solidFill>
              </a:rPr>
              <a:t>Accroître les investissements durables et éthiques dans les pâturages et les moyens de subsistance des éleveurs.</a:t>
            </a:r>
          </a:p>
          <a:p>
            <a:br>
              <a:rPr lang="fr-FR" sz="3600" dirty="0">
                <a:solidFill>
                  <a:srgbClr val="8D4F3F"/>
                </a:solidFill>
              </a:rPr>
            </a:br>
            <a:endParaRPr lang="fr-FR" sz="3600" dirty="0">
              <a:solidFill>
                <a:srgbClr val="8D4F3F"/>
              </a:solidFill>
            </a:endParaRPr>
          </a:p>
          <a:p>
            <a:r>
              <a:rPr lang="fr-FR" sz="4300" dirty="0">
                <a:solidFill>
                  <a:srgbClr val="8D4F3F"/>
                </a:solidFill>
              </a:rPr>
              <a:t>Tâches des groupes de travail :</a:t>
            </a:r>
          </a:p>
          <a:p>
            <a:pPr marL="571500" indent="-571500">
              <a:buFont typeface="Wingdings" pitchFamily="2" charset="2"/>
              <a:buChar char="q"/>
            </a:pPr>
            <a:r>
              <a:rPr lang="fr-FR" sz="3600" dirty="0">
                <a:solidFill>
                  <a:srgbClr val="8D4F3F"/>
                </a:solidFill>
              </a:rPr>
              <a:t>Compiler et analyser les résultats des recherches existantes (revue scientifique).</a:t>
            </a:r>
          </a:p>
          <a:p>
            <a:pPr marL="571500" indent="-571500">
              <a:buFont typeface="Wingdings" pitchFamily="2" charset="2"/>
              <a:buChar char="q"/>
            </a:pPr>
            <a:r>
              <a:rPr lang="fr-FR" sz="3600" dirty="0">
                <a:solidFill>
                  <a:srgbClr val="8D4F3F"/>
                </a:solidFill>
              </a:rPr>
              <a:t>Stimuler et s'engager dans la recherche participative afin de combler les lacunes et d'explorer les opportunités.</a:t>
            </a:r>
          </a:p>
          <a:p>
            <a:pPr marL="571500" indent="-571500">
              <a:buFont typeface="Wingdings" pitchFamily="2" charset="2"/>
              <a:buChar char="q"/>
            </a:pPr>
            <a:r>
              <a:rPr lang="fr-FR" sz="3600" dirty="0">
                <a:solidFill>
                  <a:srgbClr val="8D4F3F"/>
                </a:solidFill>
              </a:rPr>
              <a:t>Plaidoyer fondé sur la science et l'expérience, avec des messages clés destinés au public, aux organismes internationaux, aux communautés locales, etc.</a:t>
            </a:r>
          </a:p>
          <a:p>
            <a:endParaRPr lang="fr-FR" sz="3600" dirty="0">
              <a:solidFill>
                <a:srgbClr val="8D4F3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1"/>
          <p:cNvPicPr preferRelativeResize="0"/>
          <p:nvPr/>
        </p:nvPicPr>
        <p:blipFill rotWithShape="1">
          <a:blip r:embed="rId3">
            <a:alphaModFix/>
          </a:blip>
          <a:srcRect l="9400" r="31294"/>
          <a:stretch/>
        </p:blipFill>
        <p:spPr>
          <a:xfrm>
            <a:off x="13256834" y="-78582"/>
            <a:ext cx="11137772" cy="13822509"/>
          </a:xfrm>
          <a:prstGeom prst="rect">
            <a:avLst/>
          </a:prstGeom>
          <a:noFill/>
          <a:ln>
            <a:noFill/>
          </a:ln>
        </p:spPr>
      </p:pic>
      <p:pic>
        <p:nvPicPr>
          <p:cNvPr id="212" name="Google Shape;212;p4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13" name="Google Shape;213;p41"/>
          <p:cNvSpPr txBox="1"/>
          <p:nvPr/>
        </p:nvSpPr>
        <p:spPr>
          <a:xfrm>
            <a:off x="13425277" y="1309966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dirty="0">
                <a:solidFill>
                  <a:srgbClr val="FFFFFF"/>
                </a:solidFill>
                <a:latin typeface="Proxima Nova" panose="020B0604020202020204" charset="0"/>
                <a:sym typeface="Arial"/>
              </a:rPr>
              <a:t>© Cem Türkel</a:t>
            </a:r>
            <a:endParaRPr lang="fr-FR" sz="2000" b="1" i="0" u="none" strike="noStrike" cap="none" noProof="0" dirty="0">
              <a:solidFill>
                <a:schemeClr val="lt1"/>
              </a:solidFill>
              <a:latin typeface="Proxima Nova" panose="020B0604020202020204" charset="0"/>
              <a:sym typeface="Arial"/>
            </a:endParaRPr>
          </a:p>
        </p:txBody>
      </p:sp>
      <p:sp>
        <p:nvSpPr>
          <p:cNvPr id="214" name="Google Shape;214;p41"/>
          <p:cNvSpPr txBox="1"/>
          <p:nvPr/>
        </p:nvSpPr>
        <p:spPr>
          <a:xfrm>
            <a:off x="967164" y="355600"/>
            <a:ext cx="11801681" cy="2286000"/>
          </a:xfrm>
          <a:prstGeom prst="rect">
            <a:avLst/>
          </a:prstGeom>
          <a:noFill/>
          <a:ln>
            <a:noFill/>
          </a:ln>
        </p:spPr>
        <p:txBody>
          <a:bodyPr spcFirstLastPara="1" wrap="square" lIns="50800" tIns="50800" rIns="50800" bIns="50800" anchor="ctr" anchorCtr="0">
            <a:normAutofit fontScale="97500"/>
          </a:bodyPr>
          <a:lstStyle/>
          <a:p>
            <a:r>
              <a:rPr lang="fr-FR" sz="7200" dirty="0">
                <a:solidFill>
                  <a:schemeClr val="bg1">
                    <a:lumMod val="50000"/>
                  </a:schemeClr>
                </a:solidFill>
              </a:rPr>
              <a:t>Groupes de travail actuels</a:t>
            </a:r>
          </a:p>
        </p:txBody>
      </p:sp>
      <p:sp>
        <p:nvSpPr>
          <p:cNvPr id="215" name="Google Shape;215;p41"/>
          <p:cNvSpPr txBox="1"/>
          <p:nvPr/>
        </p:nvSpPr>
        <p:spPr>
          <a:xfrm>
            <a:off x="1455153" y="2917891"/>
            <a:ext cx="11801681" cy="11726247"/>
          </a:xfrm>
          <a:prstGeom prst="rect">
            <a:avLst/>
          </a:prstGeom>
          <a:noFill/>
          <a:ln>
            <a:noFill/>
          </a:ln>
        </p:spPr>
        <p:txBody>
          <a:bodyPr spcFirstLastPara="1" wrap="square" lIns="91425" tIns="45700" rIns="91425" bIns="45700" anchor="t" anchorCtr="0">
            <a:spAutoFit/>
          </a:bodyPr>
          <a:lstStyle/>
          <a:p>
            <a:pPr marL="742950" indent="-742950">
              <a:buAutoNum type="arabicPeriod"/>
            </a:pPr>
            <a:r>
              <a:rPr lang="fr-FR" sz="5400" dirty="0">
                <a:solidFill>
                  <a:srgbClr val="8D4F3F"/>
                </a:solidFill>
              </a:rPr>
              <a:t>Boisement des pâturages</a:t>
            </a:r>
          </a:p>
          <a:p>
            <a:pPr marL="742950" indent="-742950">
              <a:buAutoNum type="arabicPeriod"/>
            </a:pPr>
            <a:r>
              <a:rPr lang="fr-FR" sz="5400" dirty="0">
                <a:solidFill>
                  <a:srgbClr val="8D4F3F"/>
                </a:solidFill>
              </a:rPr>
              <a:t>Pastoralisme de montagne</a:t>
            </a:r>
          </a:p>
          <a:p>
            <a:pPr marL="742950" indent="-742950">
              <a:buAutoNum type="arabicPeriod"/>
            </a:pPr>
            <a:r>
              <a:rPr lang="fr-FR" sz="5400" dirty="0">
                <a:solidFill>
                  <a:srgbClr val="8D4F3F"/>
                </a:solidFill>
              </a:rPr>
              <a:t>Pastoralisme et genre</a:t>
            </a:r>
          </a:p>
          <a:p>
            <a:pPr marL="742950" indent="-742950">
              <a:buAutoNum type="arabicPeriod"/>
            </a:pPr>
            <a:r>
              <a:rPr lang="fr-FR" sz="5400" dirty="0">
                <a:solidFill>
                  <a:srgbClr val="8D4F3F"/>
                </a:solidFill>
              </a:rPr>
              <a:t>Pastoralisme et eau</a:t>
            </a:r>
          </a:p>
          <a:p>
            <a:pPr marL="742950" indent="-742950">
              <a:buAutoNum type="arabicPeriod"/>
            </a:pPr>
            <a:r>
              <a:rPr lang="fr-FR" sz="5400" dirty="0">
                <a:solidFill>
                  <a:srgbClr val="8D4F3F"/>
                </a:solidFill>
              </a:rPr>
              <a:t>Pâturages et neutralité en matière de dégradation des terres</a:t>
            </a:r>
          </a:p>
          <a:p>
            <a:pPr marL="742950" indent="-742950">
              <a:buAutoNum type="arabicPeriod"/>
            </a:pPr>
            <a:r>
              <a:rPr lang="fr-FR" sz="5400" dirty="0">
                <a:solidFill>
                  <a:srgbClr val="8D4F3F"/>
                </a:solidFill>
              </a:rPr>
              <a:t>Pâturages et biodiversité</a:t>
            </a:r>
          </a:p>
          <a:p>
            <a:pPr marL="742950" indent="-742950">
              <a:buAutoNum type="arabicPeriod"/>
            </a:pPr>
            <a:r>
              <a:rPr lang="fr-FR" sz="5400" dirty="0">
                <a:solidFill>
                  <a:srgbClr val="8D4F3F"/>
                </a:solidFill>
              </a:rPr>
              <a:t>Économie du pastoralisme</a:t>
            </a:r>
          </a:p>
          <a:p>
            <a:pPr marL="742950" indent="-742950">
              <a:buAutoNum type="arabicPeriod"/>
            </a:pPr>
            <a:r>
              <a:rPr lang="fr-FR" sz="5400" dirty="0">
                <a:solidFill>
                  <a:srgbClr val="8D4F3F"/>
                </a:solidFill>
              </a:rPr>
              <a:t>Jeunes pasteurs</a:t>
            </a:r>
          </a:p>
          <a:p>
            <a:pPr marL="742950" indent="-742950">
              <a:buAutoNum type="arabicPeriod"/>
            </a:pPr>
            <a:r>
              <a:rPr lang="fr-FR" sz="5400" dirty="0">
                <a:solidFill>
                  <a:srgbClr val="8D4F3F"/>
                </a:solidFill>
              </a:rPr>
              <a:t>Fibres animales</a:t>
            </a:r>
          </a:p>
          <a:p>
            <a:pPr marL="742950" indent="-742950">
              <a:buAutoNum type="arabicPeriod"/>
            </a:pPr>
            <a:r>
              <a:rPr lang="fr-FR" sz="5400" dirty="0">
                <a:solidFill>
                  <a:srgbClr val="8D4F3F"/>
                </a:solidFill>
              </a:rPr>
              <a:t>Pastoralisme et changement climatique</a:t>
            </a:r>
          </a:p>
          <a:p>
            <a:br>
              <a:rPr lang="fr-FR" sz="5400" dirty="0">
                <a:solidFill>
                  <a:srgbClr val="8D4F3F"/>
                </a:solidFill>
              </a:rPr>
            </a:br>
            <a:endParaRPr lang="fr-FR" sz="5400" dirty="0">
              <a:solidFill>
                <a:srgbClr val="8D4F3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42"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2" name="Google Shape;222;p42"/>
          <p:cNvSpPr txBox="1">
            <a:spLocks noGrp="1"/>
          </p:cNvSpPr>
          <p:nvPr>
            <p:ph type="title"/>
          </p:nvPr>
        </p:nvSpPr>
        <p:spPr>
          <a:xfrm>
            <a:off x="933450" y="1491912"/>
            <a:ext cx="16559420" cy="1623740"/>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Sensibiliser le public à travers 12 thèmes mondiaux ~ un pour chaque mois de l'année 2026</a:t>
            </a:r>
          </a:p>
        </p:txBody>
      </p:sp>
      <p:sp>
        <p:nvSpPr>
          <p:cNvPr id="223" name="Google Shape;223;p42"/>
          <p:cNvSpPr txBox="1"/>
          <p:nvPr/>
        </p:nvSpPr>
        <p:spPr>
          <a:xfrm>
            <a:off x="933449" y="4932599"/>
            <a:ext cx="9859119" cy="8586926"/>
          </a:xfrm>
          <a:prstGeom prst="rect">
            <a:avLst/>
          </a:prstGeom>
          <a:noFill/>
          <a:ln>
            <a:noFill/>
          </a:ln>
        </p:spPr>
        <p:txBody>
          <a:bodyPr spcFirstLastPara="1" wrap="square" lIns="91425" tIns="45700" rIns="91425" bIns="45700" anchor="t" anchorCtr="0">
            <a:spAutoFit/>
          </a:bodyPr>
          <a:lstStyle/>
          <a:p>
            <a:r>
              <a:rPr lang="fr-FR" sz="4400" dirty="0">
                <a:solidFill>
                  <a:srgbClr val="8D4F3F"/>
                </a:solidFill>
              </a:rPr>
              <a:t>Également présenté :</a:t>
            </a:r>
          </a:p>
          <a:p>
            <a:pPr marL="571500" indent="-571500">
              <a:buFont typeface="Wingdings" pitchFamily="2" charset="2"/>
              <a:buChar char="Ø"/>
            </a:pPr>
            <a:r>
              <a:rPr lang="fr-FR" sz="4000" dirty="0">
                <a:solidFill>
                  <a:srgbClr val="8D4F3F"/>
                </a:solidFill>
              </a:rPr>
              <a:t>Un animal par mois</a:t>
            </a:r>
          </a:p>
          <a:p>
            <a:pPr marL="571500" indent="-571500">
              <a:buFont typeface="Wingdings" pitchFamily="2" charset="2"/>
              <a:buChar char="Ø"/>
            </a:pPr>
            <a:r>
              <a:rPr lang="fr-FR" sz="4000" dirty="0">
                <a:solidFill>
                  <a:srgbClr val="8D4F3F"/>
                </a:solidFill>
              </a:rPr>
              <a:t>Une communauté pastorale par mois</a:t>
            </a:r>
            <a:br>
              <a:rPr lang="fr-FR" sz="4000" dirty="0">
                <a:solidFill>
                  <a:srgbClr val="8D4F3F"/>
                </a:solidFill>
              </a:rPr>
            </a:br>
            <a:endParaRPr lang="fr-FR" sz="4000" dirty="0">
              <a:solidFill>
                <a:srgbClr val="8D4F3F"/>
              </a:solidFill>
            </a:endParaRPr>
          </a:p>
          <a:p>
            <a:r>
              <a:rPr lang="fr-FR" sz="4400" dirty="0">
                <a:solidFill>
                  <a:srgbClr val="8D4F3F"/>
                </a:solidFill>
              </a:rPr>
              <a:t>Messages clés basés sur les conclusions des groupes de travail de l'IYRP</a:t>
            </a:r>
            <a:br>
              <a:rPr lang="fr-FR" sz="4400" dirty="0">
                <a:solidFill>
                  <a:srgbClr val="8D4F3F"/>
                </a:solidFill>
              </a:rPr>
            </a:br>
            <a:endParaRPr lang="fr-FR" sz="4400" dirty="0">
              <a:solidFill>
                <a:srgbClr val="8D4F3F"/>
              </a:solidFill>
            </a:endParaRPr>
          </a:p>
          <a:p>
            <a:r>
              <a:rPr lang="fr-FR" sz="4400" dirty="0">
                <a:solidFill>
                  <a:srgbClr val="8D4F3F"/>
                </a:solidFill>
              </a:rPr>
              <a:t>Chaque RISG interprète et met en œuvre ces thèmes afin de répondre aux besoins et aux priorités régionaux.</a:t>
            </a:r>
          </a:p>
          <a:p>
            <a:br>
              <a:rPr lang="fr-FR" sz="4000" dirty="0">
                <a:solidFill>
                  <a:srgbClr val="8D4F3F"/>
                </a:solidFill>
              </a:rPr>
            </a:br>
            <a:endParaRPr lang="fr-FR" sz="4000" dirty="0">
              <a:solidFill>
                <a:srgbClr val="8D4F3F"/>
              </a:solidFill>
            </a:endParaRPr>
          </a:p>
        </p:txBody>
      </p:sp>
      <p:pic>
        <p:nvPicPr>
          <p:cNvPr id="3" name="Picture 2" descr="A circle with different colored circles and text&#10;&#10;AI-generated content may be incorrect.">
            <a:extLst>
              <a:ext uri="{FF2B5EF4-FFF2-40B4-BE49-F238E27FC236}">
                <a16:creationId xmlns:a16="http://schemas.microsoft.com/office/drawing/2014/main" id="{14CD5420-DE83-17B2-42BE-8C98D99C4C32}"/>
              </a:ext>
            </a:extLst>
          </p:cNvPr>
          <p:cNvPicPr>
            <a:picLocks noChangeAspect="1"/>
          </p:cNvPicPr>
          <p:nvPr/>
        </p:nvPicPr>
        <p:blipFill>
          <a:blip r:embed="rId4"/>
          <a:stretch>
            <a:fillRect/>
          </a:stretch>
        </p:blipFill>
        <p:spPr>
          <a:xfrm>
            <a:off x="12192000" y="3498848"/>
            <a:ext cx="10350534" cy="109948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3"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9" name="Google Shape;229;p43"/>
          <p:cNvSpPr txBox="1"/>
          <p:nvPr/>
        </p:nvSpPr>
        <p:spPr>
          <a:xfrm>
            <a:off x="596102" y="1"/>
            <a:ext cx="14237498" cy="13970000"/>
          </a:xfrm>
          <a:prstGeom prst="rect">
            <a:avLst/>
          </a:prstGeom>
          <a:noFill/>
          <a:ln>
            <a:noFill/>
          </a:ln>
        </p:spPr>
        <p:txBody>
          <a:bodyPr spcFirstLastPara="1" wrap="square" lIns="50800" tIns="50800" rIns="50800" bIns="50800" anchor="ctr" anchorCtr="0">
            <a:noAutofit/>
          </a:bodyPr>
          <a:lstStyle/>
          <a:p>
            <a:r>
              <a:rPr lang="fr-FR" sz="3600" b="1" dirty="0">
                <a:solidFill>
                  <a:srgbClr val="8D4F3F"/>
                </a:solidFill>
              </a:rPr>
              <a:t>Exemples locaux/nationaux : </a:t>
            </a:r>
          </a:p>
          <a:p>
            <a:pPr marL="571500" indent="-571500">
              <a:buFont typeface="Wingdings" pitchFamily="2" charset="2"/>
              <a:buChar char="ü"/>
            </a:pPr>
            <a:r>
              <a:rPr lang="fr-FR" sz="3600" dirty="0">
                <a:solidFill>
                  <a:srgbClr val="8D4F3F"/>
                </a:solidFill>
              </a:rPr>
              <a:t>Naadam, festival traditionnel mongol des éleveurs, chaque année en juin.</a:t>
            </a:r>
          </a:p>
          <a:p>
            <a:pPr marL="571500" indent="-571500">
              <a:buFont typeface="Wingdings" pitchFamily="2" charset="2"/>
              <a:buChar char="ü"/>
            </a:pPr>
            <a:r>
              <a:rPr lang="fr-FR" sz="3600" dirty="0">
                <a:solidFill>
                  <a:srgbClr val="8D4F3F"/>
                </a:solidFill>
              </a:rPr>
              <a:t>Transhumance : lorsque des milliers de moutons traversent Madrid – chaque année en octobre.</a:t>
            </a:r>
          </a:p>
          <a:p>
            <a:pPr marL="571500" indent="-571500">
              <a:buFont typeface="Wingdings" pitchFamily="2" charset="2"/>
              <a:buChar char="ü"/>
            </a:pPr>
            <a:r>
              <a:rPr lang="fr-FR" sz="3600" dirty="0">
                <a:solidFill>
                  <a:srgbClr val="8D4F3F"/>
                </a:solidFill>
              </a:rPr>
              <a:t>Festival annuel Aadi Kidai Pongal, organisé par la Fédération des peuples pastoraux du Tamil Nadu (TFPPS).</a:t>
            </a:r>
            <a:br>
              <a:rPr lang="fr-FR" sz="3600" dirty="0">
                <a:solidFill>
                  <a:srgbClr val="8D4F3F"/>
                </a:solidFill>
              </a:rPr>
            </a:br>
            <a:endParaRPr lang="fr-FR" sz="3600" dirty="0">
              <a:solidFill>
                <a:srgbClr val="8D4F3F"/>
              </a:solidFill>
            </a:endParaRPr>
          </a:p>
          <a:p>
            <a:r>
              <a:rPr lang="fr-FR" sz="3600" b="1" dirty="0">
                <a:solidFill>
                  <a:srgbClr val="8D4F3F"/>
                </a:solidFill>
              </a:rPr>
              <a:t>Exemples régionaux : </a:t>
            </a:r>
          </a:p>
          <a:p>
            <a:pPr marL="571500" indent="-571500">
              <a:buFont typeface="Wingdings" pitchFamily="2" charset="2"/>
              <a:buChar char="ü"/>
            </a:pPr>
            <a:r>
              <a:rPr lang="fr-FR" sz="3600" dirty="0">
                <a:solidFill>
                  <a:srgbClr val="8D4F3F"/>
                </a:solidFill>
              </a:rPr>
              <a:t>Conférence sur l'élevage (agro)pastoral en Afrique de l'Ouest – novembre 2024 au Sénégal.</a:t>
            </a:r>
          </a:p>
          <a:p>
            <a:pPr marL="571500" indent="-571500">
              <a:buFont typeface="Wingdings" pitchFamily="2" charset="2"/>
              <a:buChar char="ü"/>
            </a:pPr>
            <a:r>
              <a:rPr lang="fr-FR" sz="3600" dirty="0">
                <a:solidFill>
                  <a:srgbClr val="8D4F3F"/>
                </a:solidFill>
              </a:rPr>
              <a:t>60e conférence annuelle de la Grassland Society en Afrique australe – juillet 2025 en Afrique du Sud.</a:t>
            </a:r>
          </a:p>
          <a:p>
            <a:pPr marL="571500" indent="-571500">
              <a:buFont typeface="Wingdings" pitchFamily="2" charset="2"/>
              <a:buChar char="ü"/>
            </a:pPr>
            <a:r>
              <a:rPr lang="fr-FR" sz="3600" dirty="0">
                <a:solidFill>
                  <a:srgbClr val="8D4F3F"/>
                </a:solidFill>
              </a:rPr>
              <a:t>Rassemblements régionaux et mondiaux de pasteurs : événements axés sur les éleveurs et leurs cultures, les jeunes et les femmes.</a:t>
            </a:r>
          </a:p>
          <a:p>
            <a:endParaRPr lang="fr-FR" sz="3600" dirty="0">
              <a:solidFill>
                <a:srgbClr val="8D4F3F"/>
              </a:solidFill>
            </a:endParaRPr>
          </a:p>
          <a:p>
            <a:r>
              <a:rPr lang="fr-FR" sz="3600" b="1" dirty="0">
                <a:solidFill>
                  <a:srgbClr val="8D4F3F"/>
                </a:solidFill>
              </a:rPr>
              <a:t>Exemples mondiaux :</a:t>
            </a:r>
          </a:p>
          <a:p>
            <a:pPr marL="571500" indent="-571500">
              <a:buFont typeface="Wingdings" pitchFamily="2" charset="2"/>
              <a:buChar char="ü"/>
            </a:pPr>
            <a:r>
              <a:rPr lang="fr-FR" sz="3600" dirty="0">
                <a:solidFill>
                  <a:srgbClr val="8D4F3F"/>
                </a:solidFill>
              </a:rPr>
              <a:t>Sámi Mobile Food Lab au Forum mondial de l'alimentation - </a:t>
            </a:r>
          </a:p>
          <a:p>
            <a:pPr marL="571500" indent="-571500">
              <a:buFont typeface="Wingdings" pitchFamily="2" charset="2"/>
              <a:buChar char="ü"/>
            </a:pPr>
            <a:r>
              <a:rPr lang="fr-FR" sz="3600" dirty="0">
                <a:solidFill>
                  <a:srgbClr val="8D4F3F"/>
                </a:solidFill>
              </a:rPr>
              <a:t>Congrès international sur les pâturages IRC 2025 – Adélaïde, Australie ; juin 2025</a:t>
            </a:r>
          </a:p>
          <a:p>
            <a:pPr marL="571500" indent="-571500">
              <a:buFont typeface="Wingdings" pitchFamily="2" charset="2"/>
              <a:buChar char="ü"/>
            </a:pPr>
            <a:r>
              <a:rPr lang="fr-FR" sz="3600" dirty="0">
                <a:solidFill>
                  <a:srgbClr val="8D4F3F"/>
                </a:solidFill>
              </a:rPr>
              <a:t>Forum mondial sur les paysages/pâturages - juin 2026 au Kenya</a:t>
            </a:r>
          </a:p>
          <a:p>
            <a:br>
              <a:rPr lang="fr-FR" sz="3600" dirty="0">
                <a:solidFill>
                  <a:srgbClr val="8D4F3F"/>
                </a:solidFill>
              </a:rPr>
            </a:br>
            <a:endParaRPr lang="fr-FR" sz="3600" dirty="0">
              <a:solidFill>
                <a:srgbClr val="8D4F3F"/>
              </a:solidFill>
            </a:endParaRPr>
          </a:p>
        </p:txBody>
      </p:sp>
      <p:sp>
        <p:nvSpPr>
          <p:cNvPr id="230" name="Google Shape;230;p43"/>
          <p:cNvSpPr txBox="1"/>
          <p:nvPr/>
        </p:nvSpPr>
        <p:spPr>
          <a:xfrm>
            <a:off x="15245287" y="-537313"/>
            <a:ext cx="6519071" cy="6250870"/>
          </a:xfrm>
          <a:prstGeom prst="rect">
            <a:avLst/>
          </a:prstGeom>
          <a:noFill/>
          <a:ln>
            <a:noFill/>
          </a:ln>
        </p:spPr>
        <p:txBody>
          <a:bodyPr spcFirstLastPara="1" wrap="square" lIns="50800" tIns="50800" rIns="50800" bIns="50800" anchor="ctr" anchorCtr="0">
            <a:noAutofit/>
          </a:bodyPr>
          <a:lstStyle/>
          <a:p>
            <a:pPr algn="r"/>
            <a:r>
              <a:rPr lang="fr-FR" sz="6600" dirty="0">
                <a:solidFill>
                  <a:schemeClr val="bg1">
                    <a:lumMod val="50000"/>
                  </a:schemeClr>
                </a:solidFill>
              </a:rPr>
              <a:t>Célébrez et sensibilisez à tous les niveaux</a:t>
            </a:r>
          </a:p>
        </p:txBody>
      </p:sp>
      <p:pic>
        <p:nvPicPr>
          <p:cNvPr id="6" name="Picture 5" descr="A group of people walking on the street&#10;&#10;AI-generated content may be incorrect.">
            <a:extLst>
              <a:ext uri="{FF2B5EF4-FFF2-40B4-BE49-F238E27FC236}">
                <a16:creationId xmlns:a16="http://schemas.microsoft.com/office/drawing/2014/main" id="{1447BA9F-C9E5-4935-5257-C39C950CFC0B}"/>
              </a:ext>
            </a:extLst>
          </p:cNvPr>
          <p:cNvPicPr>
            <a:picLocks noChangeAspect="1"/>
          </p:cNvPicPr>
          <p:nvPr/>
        </p:nvPicPr>
        <p:blipFill>
          <a:blip r:embed="rId4"/>
          <a:stretch>
            <a:fillRect/>
          </a:stretch>
        </p:blipFill>
        <p:spPr>
          <a:xfrm>
            <a:off x="14833600" y="6399357"/>
            <a:ext cx="8367803" cy="6250871"/>
          </a:xfrm>
          <a:prstGeom prst="rect">
            <a:avLst/>
          </a:prstGeom>
        </p:spPr>
      </p:pic>
      <p:sp>
        <p:nvSpPr>
          <p:cNvPr id="7" name="TextBox 6">
            <a:extLst>
              <a:ext uri="{FF2B5EF4-FFF2-40B4-BE49-F238E27FC236}">
                <a16:creationId xmlns:a16="http://schemas.microsoft.com/office/drawing/2014/main" id="{DB0859CE-B25E-1FF4-D9CF-0A941F3B29EF}"/>
              </a:ext>
            </a:extLst>
          </p:cNvPr>
          <p:cNvSpPr txBox="1"/>
          <p:nvPr/>
        </p:nvSpPr>
        <p:spPr>
          <a:xfrm>
            <a:off x="14833600" y="12760980"/>
            <a:ext cx="8954298" cy="523220"/>
          </a:xfrm>
          <a:prstGeom prst="rect">
            <a:avLst/>
          </a:prstGeom>
          <a:noFill/>
        </p:spPr>
        <p:txBody>
          <a:bodyPr wrap="square" rtlCol="0">
            <a:spAutoFit/>
          </a:bodyPr>
          <a:lstStyle/>
          <a:p>
            <a:r>
              <a:rPr lang="fr-FR" sz="2800" dirty="0">
                <a:latin typeface="Proxima Nova" panose="020B0604020202020204" charset="0"/>
              </a:rPr>
              <a:t>C</a:t>
            </a:r>
            <a:r>
              <a:rPr lang="fr-FR" sz="2800" noProof="0" dirty="0">
                <a:latin typeface="Proxima Nova" panose="020B0604020202020204" charset="0"/>
              </a:rPr>
              <a:t>élébrations de la transhumance, Madrid 2007</a:t>
            </a:r>
          </a:p>
        </p:txBody>
      </p:sp>
      <p:sp>
        <p:nvSpPr>
          <p:cNvPr id="2" name="Google Shape;213;p41">
            <a:extLst>
              <a:ext uri="{FF2B5EF4-FFF2-40B4-BE49-F238E27FC236}">
                <a16:creationId xmlns:a16="http://schemas.microsoft.com/office/drawing/2014/main" id="{D909517E-CC1D-EFAC-AAFE-4217BF189054}"/>
              </a:ext>
            </a:extLst>
          </p:cNvPr>
          <p:cNvSpPr txBox="1"/>
          <p:nvPr/>
        </p:nvSpPr>
        <p:spPr>
          <a:xfrm>
            <a:off x="15064322" y="11912699"/>
            <a:ext cx="1206323" cy="538579"/>
          </a:xfrm>
          <a:prstGeom prst="rect">
            <a:avLst/>
          </a:prstGeom>
          <a:solidFill>
            <a:srgbClr val="FFFFFF">
              <a:alpha val="54118"/>
            </a:srgbClr>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dirty="0">
                <a:solidFill>
                  <a:schemeClr val="bg2">
                    <a:lumMod val="75000"/>
                  </a:schemeClr>
                </a:solidFill>
                <a:latin typeface="Proxima Nova" panose="020B0604020202020204" charset="0"/>
                <a:sym typeface="Arial"/>
              </a:rPr>
              <a:t>© </a:t>
            </a:r>
            <a:r>
              <a:rPr lang="fr-FR" sz="2000" b="1" i="1" noProof="0" dirty="0">
                <a:solidFill>
                  <a:schemeClr val="bg2">
                    <a:lumMod val="75000"/>
                  </a:schemeClr>
                </a:solidFill>
                <a:latin typeface="Proxima Nova" panose="020B0604020202020204" charset="0"/>
              </a:rPr>
              <a:t>TyN</a:t>
            </a:r>
            <a:endParaRPr lang="fr-FR" sz="2000" b="1" i="0" u="none" strike="noStrike" cap="none" noProof="0" dirty="0">
              <a:solidFill>
                <a:schemeClr val="bg2">
                  <a:lumMod val="75000"/>
                </a:schemeClr>
              </a:solidFill>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4"/>
          <p:cNvPicPr preferRelativeResize="0"/>
          <p:nvPr/>
        </p:nvPicPr>
        <p:blipFill rotWithShape="1">
          <a:blip r:embed="rId3">
            <a:alphaModFix/>
          </a:blip>
          <a:srcRect r="42253"/>
          <a:stretch/>
        </p:blipFill>
        <p:spPr>
          <a:xfrm>
            <a:off x="13256834" y="0"/>
            <a:ext cx="11137772" cy="13716000"/>
          </a:xfrm>
          <a:prstGeom prst="rect">
            <a:avLst/>
          </a:prstGeom>
          <a:noFill/>
          <a:ln>
            <a:noFill/>
          </a:ln>
        </p:spPr>
      </p:pic>
      <p:sp>
        <p:nvSpPr>
          <p:cNvPr id="236" name="Google Shape;236;p44"/>
          <p:cNvSpPr txBox="1"/>
          <p:nvPr/>
        </p:nvSpPr>
        <p:spPr>
          <a:xfrm>
            <a:off x="134493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dirty="0">
                <a:solidFill>
                  <a:srgbClr val="FFFFFF"/>
                </a:solidFill>
                <a:latin typeface="Proxima Nova" panose="020B0604020202020204" charset="0"/>
                <a:sym typeface="Arial"/>
              </a:rPr>
              <a:t>© Marc Foggin</a:t>
            </a:r>
          </a:p>
        </p:txBody>
      </p:sp>
      <p:pic>
        <p:nvPicPr>
          <p:cNvPr id="237" name="Google Shape;237;p44"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38" name="Google Shape;238;p44"/>
          <p:cNvSpPr txBox="1"/>
          <p:nvPr/>
        </p:nvSpPr>
        <p:spPr>
          <a:xfrm>
            <a:off x="1035956" y="355600"/>
            <a:ext cx="13086444" cy="2286000"/>
          </a:xfrm>
          <a:prstGeom prst="rect">
            <a:avLst/>
          </a:prstGeom>
          <a:noFill/>
          <a:ln>
            <a:noFill/>
          </a:ln>
        </p:spPr>
        <p:txBody>
          <a:bodyPr spcFirstLastPara="1" wrap="square" lIns="50800" tIns="50800" rIns="50800" bIns="50800" anchor="ctr" anchorCtr="0">
            <a:noAutofit/>
          </a:bodyPr>
          <a:lstStyle/>
          <a:p>
            <a:r>
              <a:rPr lang="fr-FR" sz="6600" dirty="0">
                <a:solidFill>
                  <a:schemeClr val="bg1">
                    <a:lumMod val="50000"/>
                  </a:schemeClr>
                </a:solidFill>
              </a:rPr>
              <a:t>Plaidoyer en faveur d'un changement de politique mondiale</a:t>
            </a:r>
          </a:p>
        </p:txBody>
      </p:sp>
      <p:sp>
        <p:nvSpPr>
          <p:cNvPr id="239" name="Google Shape;239;p44"/>
          <p:cNvSpPr txBox="1"/>
          <p:nvPr/>
        </p:nvSpPr>
        <p:spPr>
          <a:xfrm>
            <a:off x="1061356" y="3458817"/>
            <a:ext cx="11581218" cy="10257183"/>
          </a:xfrm>
          <a:prstGeom prst="rect">
            <a:avLst/>
          </a:prstGeom>
          <a:noFill/>
          <a:ln>
            <a:noFill/>
          </a:ln>
        </p:spPr>
        <p:txBody>
          <a:bodyPr spcFirstLastPara="1" wrap="square" lIns="50800" tIns="50800" rIns="50800" bIns="50800" anchor="ctr" anchorCtr="0">
            <a:noAutofit/>
          </a:bodyPr>
          <a:lstStyle/>
          <a:p>
            <a:r>
              <a:rPr lang="fr-FR" sz="4400" dirty="0">
                <a:solidFill>
                  <a:srgbClr val="8D4F3F"/>
                </a:solidFill>
              </a:rPr>
              <a:t>AMCEN (Conférence ministérielle africaine sur l'environnement) 2017</a:t>
            </a:r>
          </a:p>
          <a:p>
            <a:br>
              <a:rPr lang="fr-FR" sz="4400" dirty="0">
                <a:solidFill>
                  <a:srgbClr val="8D4F3F"/>
                </a:solidFill>
              </a:rPr>
            </a:br>
            <a:endParaRPr lang="fr-FR" sz="4400" dirty="0">
              <a:solidFill>
                <a:srgbClr val="8D4F3F"/>
              </a:solidFill>
            </a:endParaRPr>
          </a:p>
          <a:p>
            <a:r>
              <a:rPr lang="fr-FR" sz="4400" dirty="0">
                <a:solidFill>
                  <a:srgbClr val="8D4F3F"/>
                </a:solidFill>
              </a:rPr>
              <a:t>Assemblée des Nations Unies pour l'environnement, UNEA-4 (mars 2019), </a:t>
            </a:r>
          </a:p>
          <a:p>
            <a:br>
              <a:rPr lang="fr-FR" sz="4400" dirty="0">
                <a:solidFill>
                  <a:srgbClr val="8D4F3F"/>
                </a:solidFill>
              </a:rPr>
            </a:br>
            <a:endParaRPr lang="fr-FR" sz="4400" dirty="0">
              <a:solidFill>
                <a:srgbClr val="8D4F3F"/>
              </a:solidFill>
            </a:endParaRPr>
          </a:p>
          <a:p>
            <a:r>
              <a:rPr lang="fr-FR" sz="4400" dirty="0">
                <a:solidFill>
                  <a:srgbClr val="8D4F3F"/>
                </a:solidFill>
              </a:rPr>
              <a:t>COP 16 de la CNULCD (décembre 2024), </a:t>
            </a:r>
          </a:p>
          <a:p>
            <a:br>
              <a:rPr lang="fr-FR" sz="4400" dirty="0">
                <a:solidFill>
                  <a:srgbClr val="8D4F3F"/>
                </a:solidFill>
              </a:rPr>
            </a:br>
            <a:endParaRPr lang="fr-FR" sz="4400" dirty="0">
              <a:solidFill>
                <a:srgbClr val="8D4F3F"/>
              </a:solidFill>
            </a:endParaRPr>
          </a:p>
          <a:p>
            <a:r>
              <a:rPr lang="fr-FR" sz="4400" dirty="0">
                <a:solidFill>
                  <a:srgbClr val="8D4F3F"/>
                </a:solidFill>
              </a:rPr>
              <a:t>COP 15 de la CMS (mars 2026), Campo Grande, Brésil </a:t>
            </a:r>
          </a:p>
          <a:p>
            <a:br>
              <a:rPr lang="fr-FR" sz="4400" dirty="0">
                <a:solidFill>
                  <a:srgbClr val="8D4F3F"/>
                </a:solidFill>
              </a:rPr>
            </a:br>
            <a:endParaRPr lang="fr-FR" sz="4400" dirty="0">
              <a:solidFill>
                <a:srgbClr val="8D4F3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A field of green plants&#10;&#10;AI-generated content may be incorrect.">
            <a:extLst>
              <a:ext uri="{FF2B5EF4-FFF2-40B4-BE49-F238E27FC236}">
                <a16:creationId xmlns:a16="http://schemas.microsoft.com/office/drawing/2014/main" id="{52601BCE-50B2-8AF1-ABDD-57B67E12048C}"/>
              </a:ext>
            </a:extLst>
          </p:cNvPr>
          <p:cNvPicPr>
            <a:picLocks noGrp="1" noChangeAspect="1"/>
          </p:cNvPicPr>
          <p:nvPr/>
        </p:nvPicPr>
        <p:blipFill>
          <a:blip r:embed="rId3"/>
          <a:srcRect l="32422" r="21944"/>
          <a:stretch>
            <a:fillRect/>
          </a:stretch>
        </p:blipFill>
        <p:spPr>
          <a:xfrm>
            <a:off x="13242463" y="-20726"/>
            <a:ext cx="11137776" cy="13736726"/>
          </a:xfrm>
          <a:prstGeom prst="rect">
            <a:avLst/>
          </a:prstGeom>
          <a:noFill/>
          <a:ln>
            <a:noFill/>
          </a:ln>
        </p:spPr>
      </p:pic>
      <p:sp>
        <p:nvSpPr>
          <p:cNvPr id="245" name="Google Shape;245;g3792a2be05f_1_0"/>
          <p:cNvSpPr txBox="1"/>
          <p:nvPr/>
        </p:nvSpPr>
        <p:spPr>
          <a:xfrm>
            <a:off x="134239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dirty="0">
                <a:solidFill>
                  <a:srgbClr val="FFFFFF"/>
                </a:solidFill>
                <a:latin typeface="Proxima Nova" panose="020B0604020202020204" charset="0"/>
                <a:sym typeface="Arial"/>
              </a:rPr>
              <a:t>© H Abarchi</a:t>
            </a:r>
          </a:p>
        </p:txBody>
      </p:sp>
      <p:pic>
        <p:nvPicPr>
          <p:cNvPr id="246" name="Google Shape;246;g3792a2be05f_1_0" descr="Image"/>
          <p:cNvPicPr preferRelativeResize="0"/>
          <p:nvPr/>
        </p:nvPicPr>
        <p:blipFill rotWithShape="1">
          <a:blip r:embed="rId4">
            <a:alphaModFix amt="74730"/>
          </a:blip>
          <a:srcRect/>
          <a:stretch/>
        </p:blipFill>
        <p:spPr>
          <a:xfrm>
            <a:off x="23173916" y="-1096189"/>
            <a:ext cx="1206323" cy="15908375"/>
          </a:xfrm>
          <a:prstGeom prst="rect">
            <a:avLst/>
          </a:prstGeom>
          <a:noFill/>
          <a:ln>
            <a:noFill/>
          </a:ln>
        </p:spPr>
      </p:pic>
      <p:sp>
        <p:nvSpPr>
          <p:cNvPr id="247" name="Google Shape;247;g3792a2be05f_1_0"/>
          <p:cNvSpPr txBox="1"/>
          <p:nvPr/>
        </p:nvSpPr>
        <p:spPr>
          <a:xfrm>
            <a:off x="984606" y="1100475"/>
            <a:ext cx="12439335" cy="2286000"/>
          </a:xfrm>
          <a:prstGeom prst="rect">
            <a:avLst/>
          </a:prstGeom>
          <a:noFill/>
          <a:ln>
            <a:noFill/>
          </a:ln>
        </p:spPr>
        <p:txBody>
          <a:bodyPr spcFirstLastPara="1" wrap="square" lIns="50800" tIns="50800" rIns="50800" bIns="50800" anchor="ctr" anchorCtr="0">
            <a:normAutofit fontScale="55000" lnSpcReduction="20000"/>
          </a:bodyPr>
          <a:lstStyle/>
          <a:p>
            <a:r>
              <a:rPr lang="fr-FR" sz="10500" dirty="0">
                <a:solidFill>
                  <a:schemeClr val="bg1">
                    <a:lumMod val="50000"/>
                  </a:schemeClr>
                </a:solidFill>
              </a:rPr>
              <a:t>Investissements équitables dans les </a:t>
            </a:r>
          </a:p>
          <a:p>
            <a:r>
              <a:rPr lang="fr-FR" sz="10500" dirty="0">
                <a:solidFill>
                  <a:schemeClr val="bg1">
                    <a:lumMod val="50000"/>
                  </a:schemeClr>
                </a:solidFill>
              </a:rPr>
              <a:t>pâturages et pour les éleveurs</a:t>
            </a:r>
          </a:p>
          <a:p>
            <a:endParaRPr lang="fr-FR" sz="6600" dirty="0"/>
          </a:p>
        </p:txBody>
      </p:sp>
      <p:sp>
        <p:nvSpPr>
          <p:cNvPr id="248" name="Google Shape;248;g3792a2be05f_1_0"/>
          <p:cNvSpPr txBox="1"/>
          <p:nvPr/>
        </p:nvSpPr>
        <p:spPr>
          <a:xfrm>
            <a:off x="1087470" y="3386475"/>
            <a:ext cx="10771500" cy="10077270"/>
          </a:xfrm>
          <a:prstGeom prst="rect">
            <a:avLst/>
          </a:prstGeom>
          <a:noFill/>
          <a:ln>
            <a:noFill/>
          </a:ln>
        </p:spPr>
        <p:txBody>
          <a:bodyPr spcFirstLastPara="1" wrap="square" lIns="50800" tIns="50800" rIns="50800" bIns="50800" anchor="ctr" anchorCtr="0">
            <a:noAutofit/>
          </a:bodyPr>
          <a:lstStyle/>
          <a:p>
            <a:r>
              <a:rPr lang="fr-FR" sz="4400" dirty="0">
                <a:solidFill>
                  <a:srgbClr val="8D4F3F"/>
                </a:solidFill>
              </a:rPr>
              <a:t>Mobiliser davantage d'investissements et de financements pour :</a:t>
            </a:r>
          </a:p>
          <a:p>
            <a:endParaRPr lang="fr-FR" sz="4400" dirty="0">
              <a:solidFill>
                <a:srgbClr val="8D4F3F"/>
              </a:solidFill>
            </a:endParaRPr>
          </a:p>
          <a:p>
            <a:pPr marL="571500" indent="-571500">
              <a:buFont typeface="Wingdings" pitchFamily="2" charset="2"/>
              <a:buChar char="Ø"/>
            </a:pPr>
            <a:r>
              <a:rPr lang="fr-FR" sz="4400" dirty="0">
                <a:solidFill>
                  <a:srgbClr val="8D4F3F"/>
                </a:solidFill>
              </a:rPr>
              <a:t>Les programmes de développement pastoral</a:t>
            </a:r>
          </a:p>
          <a:p>
            <a:endParaRPr lang="fr-FR" sz="4400" dirty="0">
              <a:solidFill>
                <a:srgbClr val="8D4F3F"/>
              </a:solidFill>
            </a:endParaRPr>
          </a:p>
          <a:p>
            <a:pPr marL="571500" indent="-571500">
              <a:buFont typeface="Wingdings" pitchFamily="2" charset="2"/>
              <a:buChar char="Ø"/>
            </a:pPr>
            <a:r>
              <a:rPr lang="fr-FR" sz="4400" dirty="0">
                <a:solidFill>
                  <a:srgbClr val="8D4F3F"/>
                </a:solidFill>
              </a:rPr>
              <a:t>La restauration des pâturages</a:t>
            </a:r>
          </a:p>
          <a:p>
            <a:endParaRPr lang="fr-FR" sz="4400" dirty="0">
              <a:solidFill>
                <a:srgbClr val="8D4F3F"/>
              </a:solidFill>
            </a:endParaRPr>
          </a:p>
          <a:p>
            <a:pPr marL="571500" indent="-571500">
              <a:buFont typeface="Wingdings" pitchFamily="2" charset="2"/>
              <a:buChar char="Ø"/>
            </a:pPr>
            <a:r>
              <a:rPr lang="fr-FR" sz="4400" dirty="0">
                <a:solidFill>
                  <a:srgbClr val="8D4F3F"/>
                </a:solidFill>
              </a:rPr>
              <a:t>La protection contre la conversion</a:t>
            </a:r>
          </a:p>
          <a:p>
            <a:br>
              <a:rPr lang="fr-FR" sz="4400" dirty="0">
                <a:solidFill>
                  <a:srgbClr val="8D4F3F"/>
                </a:solidFill>
              </a:rPr>
            </a:br>
            <a:endParaRPr lang="fr-FR" sz="4400" dirty="0">
              <a:solidFill>
                <a:srgbClr val="8D4F3F"/>
              </a:solidFill>
            </a:endParaRPr>
          </a:p>
          <a:p>
            <a:r>
              <a:rPr lang="fr-FR" sz="4400" dirty="0">
                <a:solidFill>
                  <a:srgbClr val="8D4F3F"/>
                </a:solidFill>
              </a:rPr>
              <a:t>Garantir le respect des normes éthiques et équitables</a:t>
            </a:r>
          </a:p>
          <a:p>
            <a:br>
              <a:rPr lang="fr-FR" sz="4400" dirty="0">
                <a:solidFill>
                  <a:srgbClr val="8D4F3F"/>
                </a:solidFill>
              </a:rPr>
            </a:br>
            <a:endParaRPr lang="fr-FR" sz="4400" dirty="0">
              <a:solidFill>
                <a:srgbClr val="8D4F3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pic>
        <p:nvPicPr>
          <p:cNvPr id="5" name="Picture 4" descr="A table of information with different colors&#10;&#10;AI-generated content may be incorrect.">
            <a:extLst>
              <a:ext uri="{FF2B5EF4-FFF2-40B4-BE49-F238E27FC236}">
                <a16:creationId xmlns:a16="http://schemas.microsoft.com/office/drawing/2014/main" id="{A38BADCD-A970-3328-7FB6-F1B8638FA87F}"/>
              </a:ext>
            </a:extLst>
          </p:cNvPr>
          <p:cNvPicPr>
            <a:picLocks noChangeAspect="1"/>
          </p:cNvPicPr>
          <p:nvPr/>
        </p:nvPicPr>
        <p:blipFill>
          <a:blip r:embed="rId4"/>
          <a:srcRect l="1376" t="5252" r="1475" b="3739"/>
          <a:stretch>
            <a:fillRect/>
          </a:stretch>
        </p:blipFill>
        <p:spPr>
          <a:xfrm>
            <a:off x="-1" y="101599"/>
            <a:ext cx="23201404" cy="134112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99596FB0-9C2E-DE7B-59FF-8659D652F5AE}"/>
            </a:ext>
          </a:extLst>
        </p:cNvPr>
        <p:cNvGrpSpPr/>
        <p:nvPr/>
      </p:nvGrpSpPr>
      <p:grpSpPr>
        <a:xfrm>
          <a:off x="0" y="0"/>
          <a:ext cx="0" cy="0"/>
          <a:chOff x="0" y="0"/>
          <a:chExt cx="0" cy="0"/>
        </a:xfrm>
      </p:grpSpPr>
      <p:sp>
        <p:nvSpPr>
          <p:cNvPr id="254" name="Google Shape;254;p45">
            <a:extLst>
              <a:ext uri="{FF2B5EF4-FFF2-40B4-BE49-F238E27FC236}">
                <a16:creationId xmlns:a16="http://schemas.microsoft.com/office/drawing/2014/main" id="{14393CF6-8274-1C01-874D-0B4E7FC7F0CB}"/>
              </a:ext>
            </a:extLst>
          </p:cNvPr>
          <p:cNvSpPr txBox="1"/>
          <p:nvPr/>
        </p:nvSpPr>
        <p:spPr>
          <a:xfrm>
            <a:off x="1059227" y="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fr-FR" sz="7200" b="1" i="0" u="none" strike="noStrike" cap="none" noProof="0" dirty="0">
                <a:solidFill>
                  <a:srgbClr val="878E8D"/>
                </a:solidFill>
                <a:latin typeface="Proxima Nova"/>
                <a:ea typeface="Proxima Nova"/>
                <a:cs typeface="Proxima Nova"/>
                <a:sym typeface="Proxima Nova"/>
              </a:rPr>
              <a:t>Feuille de route 2025-2026 : points clés mondiaux</a:t>
            </a:r>
            <a:endParaRPr lang="fr-FR" b="1" noProof="0" dirty="0"/>
          </a:p>
        </p:txBody>
      </p:sp>
      <p:sp>
        <p:nvSpPr>
          <p:cNvPr id="255" name="Google Shape;255;p45">
            <a:extLst>
              <a:ext uri="{FF2B5EF4-FFF2-40B4-BE49-F238E27FC236}">
                <a16:creationId xmlns:a16="http://schemas.microsoft.com/office/drawing/2014/main" id="{AA89BE49-CBDD-67A3-A541-9C22EA8B8E1F}"/>
              </a:ext>
            </a:extLst>
          </p:cNvPr>
          <p:cNvSpPr txBox="1"/>
          <p:nvPr/>
        </p:nvSpPr>
        <p:spPr>
          <a:xfrm>
            <a:off x="483704" y="1828800"/>
            <a:ext cx="23416591" cy="11608904"/>
          </a:xfrm>
          <a:prstGeom prst="rect">
            <a:avLst/>
          </a:prstGeom>
          <a:noFill/>
          <a:ln>
            <a:noFill/>
          </a:ln>
        </p:spPr>
        <p:txBody>
          <a:bodyPr spcFirstLastPara="1" wrap="square" lIns="50800" tIns="50800" rIns="50800" bIns="50800" anchor="ctr" anchorCtr="0">
            <a:noAutofit/>
          </a:bodyPr>
          <a:lstStyle/>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Juillet 2025 : La FAO établit le Comité directeur officiel de l'AIPR.</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Juillet 2025 à mai 2026 : Rassemblements régionaux d'éleveurs, de femmes et de jeunes femmes; Chacune apportera sa contribution au Rassemblement mondial des éleveurs en Mongolie</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Décembre 2025 : La FAO lance officiellement l'AIPR.</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Janvier 2026 : Début des célébrations et lancement du premier thème mensuel de l'AIPR.</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Médias sociaux, webinaires, festivals de films et vidéos YouTube pour chaque mois de 2026.</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Juin 2026 : Forum mondial sur les paysages/Pâturages au Kenya.</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Août 2026 : Rassemblements mondiaux des éleveurs et autres activités lors de la COP 17 de la CNULCD en Mongolie.</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Octobre 2026 : Rassemblement de l'Alliance mondiale lors de la COP 17 de la CDB en Arménie.</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Décembre 2026 : Cérémonie de clôture de l'AIPR 2026 et rapport final.</a:t>
            </a:r>
            <a:endParaRPr lang="fr-FR" sz="1050" i="0" u="none" strike="noStrike" cap="none" noProof="0" dirty="0">
              <a:solidFill>
                <a:schemeClr val="tx2">
                  <a:lumMod val="10000"/>
                </a:schemeClr>
              </a:solidFill>
              <a:latin typeface="Proxima Nova"/>
              <a:ea typeface="Proxima Nova"/>
              <a:cs typeface="Proxima Nova"/>
              <a:sym typeface="Proxima Nova"/>
            </a:endParaRPr>
          </a:p>
        </p:txBody>
      </p:sp>
      <p:pic>
        <p:nvPicPr>
          <p:cNvPr id="253" name="Google Shape;253;p45" descr="Image">
            <a:extLst>
              <a:ext uri="{FF2B5EF4-FFF2-40B4-BE49-F238E27FC236}">
                <a16:creationId xmlns:a16="http://schemas.microsoft.com/office/drawing/2014/main" id="{AE728811-6C4D-A354-F7E6-DE84A7B12D29}"/>
              </a:ext>
            </a:extLst>
          </p:cNvPr>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Tree>
    <p:extLst>
      <p:ext uri="{BB962C8B-B14F-4D97-AF65-F5344CB8AC3E}">
        <p14:creationId xmlns:p14="http://schemas.microsoft.com/office/powerpoint/2010/main" val="27398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descr="Image"/>
          <p:cNvPicPr preferRelativeResize="0">
            <a:picLocks noGrp="1"/>
          </p:cNvPicPr>
          <p:nvPr>
            <p:ph type="pic" idx="2"/>
          </p:nvPr>
        </p:nvPicPr>
        <p:blipFill rotWithShape="1">
          <a:blip r:embed="rId3">
            <a:alphaModFix/>
          </a:blip>
          <a:srcRect l="19671" r="19671" b="392"/>
          <a:stretch>
            <a:fillRect/>
          </a:stretch>
        </p:blipFill>
        <p:spPr>
          <a:xfrm>
            <a:off x="13256834" y="-1655"/>
            <a:ext cx="11137772" cy="13717656"/>
          </a:xfrm>
          <a:prstGeom prst="rect">
            <a:avLst/>
          </a:prstGeom>
          <a:noFill/>
          <a:ln>
            <a:noFill/>
          </a:ln>
        </p:spPr>
      </p:pic>
      <p:sp>
        <p:nvSpPr>
          <p:cNvPr id="69" name="Google Shape;69;p2"/>
          <p:cNvSpPr txBox="1">
            <a:spLocks noGrp="1"/>
          </p:cNvSpPr>
          <p:nvPr>
            <p:ph type="title"/>
          </p:nvPr>
        </p:nvSpPr>
        <p:spPr>
          <a:xfrm>
            <a:off x="1689098" y="355600"/>
            <a:ext cx="11137771" cy="2286000"/>
          </a:xfrm>
          <a:prstGeom prst="rect">
            <a:avLst/>
          </a:prstGeom>
          <a:noFill/>
          <a:ln>
            <a:noFill/>
          </a:ln>
        </p:spPr>
        <p:txBody>
          <a:bodyPr spcFirstLastPara="1" wrap="square" lIns="50800" tIns="50800" rIns="50800" bIns="50800" anchor="ctr" anchorCtr="0">
            <a:normAutofit fontScale="90000"/>
          </a:bodyPr>
          <a:lstStyle/>
          <a:p>
            <a:r>
              <a:rPr lang="fr-FR" sz="9600" noProof="0" dirty="0">
                <a:solidFill>
                  <a:schemeClr val="bg1">
                    <a:lumMod val="50000"/>
                  </a:schemeClr>
                </a:solidFill>
              </a:rPr>
              <a:t>Aperçu de la présentation</a:t>
            </a:r>
          </a:p>
        </p:txBody>
      </p:sp>
      <p:sp>
        <p:nvSpPr>
          <p:cNvPr id="70" name="Google Shape;70;p2"/>
          <p:cNvSpPr txBox="1">
            <a:spLocks noGrp="1"/>
          </p:cNvSpPr>
          <p:nvPr>
            <p:ph type="body" idx="1"/>
          </p:nvPr>
        </p:nvSpPr>
        <p:spPr>
          <a:xfrm>
            <a:off x="1689099" y="3728319"/>
            <a:ext cx="10223400" cy="9296400"/>
          </a:xfrm>
          <a:prstGeom prst="rect">
            <a:avLst/>
          </a:prstGeom>
          <a:noFill/>
          <a:ln>
            <a:noFill/>
          </a:ln>
        </p:spPr>
        <p:txBody>
          <a:bodyPr spcFirstLastPara="1" wrap="square" lIns="50800" tIns="50800" rIns="50800" bIns="50800" anchor="ctr" anchorCtr="0">
            <a:normAutofit/>
          </a:bodyPr>
          <a:lstStyle/>
          <a:p>
            <a:r>
              <a:rPr lang="fr-FR" sz="4000" noProof="0" dirty="0">
                <a:solidFill>
                  <a:srgbClr val="984853"/>
                </a:solidFill>
              </a:rPr>
              <a:t>Pourquoi avons-nous besoin d'une Année internationale des pâturages et des pasteurs ?</a:t>
            </a:r>
          </a:p>
          <a:p>
            <a:r>
              <a:rPr lang="fr-FR" sz="4000" noProof="0" dirty="0">
                <a:solidFill>
                  <a:srgbClr val="984853"/>
                </a:solidFill>
              </a:rPr>
              <a:t>Bref historique et structure de l'Alliance mondiale pour IYRP</a:t>
            </a:r>
            <a:br>
              <a:rPr lang="fr-FR" sz="4000" noProof="0" dirty="0">
                <a:solidFill>
                  <a:srgbClr val="984853"/>
                </a:solidFill>
              </a:rPr>
            </a:br>
            <a:endParaRPr lang="fr-FR" sz="4000" noProof="0" dirty="0">
              <a:solidFill>
                <a:srgbClr val="984853"/>
              </a:solidFill>
            </a:endParaRPr>
          </a:p>
          <a:p>
            <a:r>
              <a:rPr lang="fr-FR" sz="4000" noProof="0" dirty="0">
                <a:solidFill>
                  <a:srgbClr val="984853"/>
                </a:solidFill>
              </a:rPr>
              <a:t>Plan d'action mondial pour IYRP 2026</a:t>
            </a:r>
          </a:p>
          <a:p>
            <a:r>
              <a:rPr lang="fr-FR" sz="4000" noProof="0" dirty="0">
                <a:solidFill>
                  <a:srgbClr val="984853"/>
                </a:solidFill>
              </a:rPr>
              <a:t>Feuille de route 2025-2026</a:t>
            </a:r>
          </a:p>
          <a:p>
            <a:r>
              <a:rPr lang="fr-FR" sz="4000" noProof="0" dirty="0">
                <a:solidFill>
                  <a:srgbClr val="984853"/>
                </a:solidFill>
              </a:rPr>
              <a:t>Au-delà de 2026</a:t>
            </a:r>
          </a:p>
          <a:p>
            <a:pPr marL="228600" lvl="0" indent="0" algn="l" rtl="0">
              <a:lnSpc>
                <a:spcPct val="128947"/>
              </a:lnSpc>
              <a:spcBef>
                <a:spcPts val="2400"/>
              </a:spcBef>
              <a:spcAft>
                <a:spcPts val="0"/>
              </a:spcAft>
              <a:buClr>
                <a:srgbClr val="AAA98F"/>
              </a:buClr>
              <a:buSzPts val="3800"/>
              <a:buFont typeface="Proxima Nova"/>
              <a:buNone/>
            </a:pPr>
            <a:endParaRPr lang="fr-FR" noProof="0" dirty="0"/>
          </a:p>
        </p:txBody>
      </p:sp>
      <p:pic>
        <p:nvPicPr>
          <p:cNvPr id="71" name="Google Shape;71;p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72" name="Google Shape;72;p2"/>
          <p:cNvSpPr txBox="1"/>
          <p:nvPr/>
        </p:nvSpPr>
        <p:spPr>
          <a:xfrm>
            <a:off x="13425277" y="13022130"/>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dirty="0">
                <a:solidFill>
                  <a:srgbClr val="FFFFFF"/>
                </a:solidFill>
                <a:latin typeface="Proxima Nova" panose="020B0604020202020204" charset="0"/>
                <a:sym typeface="Arial"/>
              </a:rPr>
              <a:t>© Wendy Sheehan</a:t>
            </a:r>
            <a:endParaRPr lang="fr-FR" sz="1800" b="1" i="0" u="none" strike="noStrike" cap="none" noProof="0" dirty="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rotWithShape="1">
          <a:blip r:embed="rId3">
            <a:alphaModFix/>
          </a:blip>
          <a:srcRect r="42253"/>
          <a:stretch/>
        </p:blipFill>
        <p:spPr>
          <a:xfrm>
            <a:off x="13256834" y="0"/>
            <a:ext cx="11137772" cy="13716000"/>
          </a:xfrm>
          <a:prstGeom prst="rect">
            <a:avLst/>
          </a:prstGeom>
          <a:noFill/>
          <a:ln>
            <a:noFill/>
          </a:ln>
        </p:spPr>
      </p:pic>
      <p:pic>
        <p:nvPicPr>
          <p:cNvPr id="261" name="Google Shape;261;p46"/>
          <p:cNvPicPr preferRelativeResize="0"/>
          <p:nvPr/>
        </p:nvPicPr>
        <p:blipFill rotWithShape="1">
          <a:blip r:embed="rId4">
            <a:alphaModFix/>
          </a:blip>
          <a:srcRect l="10726" t="2631" r="44748"/>
          <a:stretch/>
        </p:blipFill>
        <p:spPr>
          <a:xfrm>
            <a:off x="13256834" y="0"/>
            <a:ext cx="11137772" cy="13716000"/>
          </a:xfrm>
          <a:prstGeom prst="rect">
            <a:avLst/>
          </a:prstGeom>
          <a:noFill/>
          <a:ln>
            <a:noFill/>
          </a:ln>
        </p:spPr>
      </p:pic>
      <p:pic>
        <p:nvPicPr>
          <p:cNvPr id="262" name="Google Shape;262;p46" descr="Image"/>
          <p:cNvPicPr preferRelativeResize="0"/>
          <p:nvPr/>
        </p:nvPicPr>
        <p:blipFill rotWithShape="1">
          <a:blip r:embed="rId5">
            <a:alphaModFix amt="74727"/>
          </a:blip>
          <a:srcRect/>
          <a:stretch/>
        </p:blipFill>
        <p:spPr>
          <a:xfrm>
            <a:off x="23201403" y="-1096189"/>
            <a:ext cx="1206323" cy="15908375"/>
          </a:xfrm>
          <a:prstGeom prst="rect">
            <a:avLst/>
          </a:prstGeom>
          <a:noFill/>
          <a:ln>
            <a:noFill/>
          </a:ln>
        </p:spPr>
      </p:pic>
      <p:sp>
        <p:nvSpPr>
          <p:cNvPr id="263" name="Google Shape;263;p46"/>
          <p:cNvSpPr txBox="1"/>
          <p:nvPr/>
        </p:nvSpPr>
        <p:spPr>
          <a:xfrm>
            <a:off x="13449341" y="130604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dirty="0">
                <a:solidFill>
                  <a:srgbClr val="FFFFFF"/>
                </a:solidFill>
                <a:latin typeface="Proxima Nova" panose="020B0604020202020204" charset="0"/>
                <a:sym typeface="Arial"/>
              </a:rPr>
              <a:t>© Michael Benanav </a:t>
            </a:r>
          </a:p>
        </p:txBody>
      </p:sp>
      <p:sp>
        <p:nvSpPr>
          <p:cNvPr id="264" name="Google Shape;264;p46"/>
          <p:cNvSpPr txBox="1">
            <a:spLocks noGrp="1"/>
          </p:cNvSpPr>
          <p:nvPr>
            <p:ph type="title"/>
          </p:nvPr>
        </p:nvSpPr>
        <p:spPr>
          <a:xfrm>
            <a:off x="704850" y="117005"/>
            <a:ext cx="1953122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fr-FR" sz="7200" b="1" cap="none" noProof="0" dirty="0">
                <a:solidFill>
                  <a:srgbClr val="878E8D"/>
                </a:solidFill>
                <a:latin typeface="Proxima Nova"/>
                <a:ea typeface="Proxima Nova"/>
                <a:cs typeface="Proxima Nova"/>
                <a:sym typeface="Proxima Nova"/>
              </a:rPr>
              <a:t>Au-delà de 2026 : appel à une décennie d'action</a:t>
            </a:r>
          </a:p>
        </p:txBody>
      </p:sp>
      <p:sp>
        <p:nvSpPr>
          <p:cNvPr id="265" name="Google Shape;265;p46"/>
          <p:cNvSpPr txBox="1"/>
          <p:nvPr/>
        </p:nvSpPr>
        <p:spPr>
          <a:xfrm>
            <a:off x="704850" y="2266123"/>
            <a:ext cx="12551984" cy="11332872"/>
          </a:xfrm>
          <a:prstGeom prst="rect">
            <a:avLst/>
          </a:prstGeom>
          <a:noFill/>
          <a:ln>
            <a:noFill/>
          </a:ln>
        </p:spPr>
        <p:txBody>
          <a:bodyPr spcFirstLastPara="1" wrap="square" lIns="91425" tIns="45700" rIns="91425" bIns="45700" anchor="ctr" anchorCtr="0">
            <a:normAutofit fontScale="25000" lnSpcReduction="20000"/>
          </a:bodyPr>
          <a:lstStyle/>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dirty="0">
                <a:solidFill>
                  <a:srgbClr val="8D4F3F"/>
                </a:solidFill>
                <a:latin typeface="Proxima Nova"/>
                <a:ea typeface="Proxima Nova"/>
                <a:cs typeface="Proxima Nova"/>
                <a:sym typeface="Proxima Nova"/>
              </a:rPr>
              <a:t>Changements dans les politiques nationales, régionales et mondiales favorisant la protection et la durabilité des pâturages et des éleveurs pastoraux, ainsi que des avantages et une amélioration juste et équitable.</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dirty="0">
                <a:solidFill>
                  <a:srgbClr val="8D4F3F"/>
                </a:solidFill>
                <a:latin typeface="Proxima Nova"/>
                <a:ea typeface="Proxima Nova"/>
                <a:cs typeface="Proxima Nova"/>
                <a:sym typeface="Proxima Nova"/>
              </a:rPr>
              <a:t>Création d'un Caucus des éleveurs pastoraux à la CNULCD.</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dirty="0">
                <a:solidFill>
                  <a:srgbClr val="8D4F3F"/>
                </a:solidFill>
                <a:latin typeface="Proxima Nova"/>
                <a:ea typeface="Proxima Nova"/>
                <a:cs typeface="Proxima Nova"/>
                <a:sym typeface="Proxima Nova"/>
              </a:rPr>
              <a:t>Renforcement de l'Alliance mondiale des pâturages et des éleveurs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dirty="0">
                <a:solidFill>
                  <a:srgbClr val="8D4F3F"/>
                </a:solidFill>
                <a:latin typeface="Proxima Nova"/>
                <a:ea typeface="Proxima Nova"/>
                <a:cs typeface="Proxima Nova"/>
                <a:sym typeface="Proxima Nova"/>
              </a:rPr>
              <a:t>Conseil de gestion des pâturages et normes de certification des produits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dirty="0">
                <a:solidFill>
                  <a:srgbClr val="8D4F3F"/>
                </a:solidFill>
                <a:latin typeface="Proxima Nova"/>
                <a:ea typeface="Proxima Nova"/>
                <a:cs typeface="Proxima Nova"/>
                <a:sym typeface="Proxima Nova"/>
              </a:rPr>
              <a:t>Plaidoyer pour une Journée internationale des pâturages et des éleveurs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dirty="0">
                <a:solidFill>
                  <a:srgbClr val="8D4F3F"/>
                </a:solidFill>
                <a:latin typeface="Proxima Nova"/>
                <a:ea typeface="Proxima Nova"/>
                <a:cs typeface="Proxima Nova"/>
                <a:sym typeface="Proxima Nova"/>
              </a:rPr>
              <a:t>Augmentation du financement et des investissements pour les programmes menés par les éleveurs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dirty="0">
                <a:solidFill>
                  <a:srgbClr val="8D4F3F"/>
                </a:solidFill>
                <a:latin typeface="Proxima Nova"/>
                <a:ea typeface="Proxima Nova"/>
                <a:cs typeface="Proxima Nova"/>
                <a:sym typeface="Proxima Nova"/>
              </a:rPr>
              <a:t>Base de données mondiale sur les pâturages et les éleveurs pastoraux.</a:t>
            </a:r>
            <a:endParaRPr lang="fr-FR" sz="2000" b="1" i="0" u="none" strike="noStrike" cap="none" noProof="0" dirty="0">
              <a:solidFill>
                <a:srgbClr val="8D4F3F"/>
              </a:solidFill>
              <a:latin typeface="Helvetica Neue"/>
              <a:ea typeface="Helvetica Neue"/>
              <a:cs typeface="Helvetica Neue"/>
              <a:sym typeface="Helvetica Neue"/>
            </a:endParaRPr>
          </a:p>
          <a:p>
            <a:pPr marL="0" marR="0" lvl="0" indent="0" algn="l" rtl="0">
              <a:lnSpc>
                <a:spcPct val="100000"/>
              </a:lnSpc>
              <a:spcBef>
                <a:spcPts val="4500"/>
              </a:spcBef>
              <a:spcAft>
                <a:spcPts val="0"/>
              </a:spcAft>
              <a:buClr>
                <a:srgbClr val="000000"/>
              </a:buClr>
              <a:buSzPts val="4750"/>
              <a:buFont typeface="Helvetica Neue"/>
              <a:buNone/>
            </a:pPr>
            <a:endParaRPr lang="fr-FR" sz="2000" b="1" i="0" u="none" strike="noStrike" cap="none" noProof="0" dirty="0">
              <a:solidFill>
                <a:srgbClr val="8D4F3F"/>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EF6CFA5E-C25C-9104-C5EC-79B72C42DE8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DCD11D-96C2-8635-B698-181A44719368}"/>
              </a:ext>
            </a:extLst>
          </p:cNvPr>
          <p:cNvGrpSpPr/>
          <p:nvPr/>
        </p:nvGrpSpPr>
        <p:grpSpPr>
          <a:xfrm>
            <a:off x="1" y="4576"/>
            <a:ext cx="24384000" cy="13711424"/>
            <a:chOff x="-579435" y="-2027424"/>
            <a:chExt cx="24384000" cy="13711424"/>
          </a:xfrm>
        </p:grpSpPr>
        <p:pic>
          <p:nvPicPr>
            <p:cNvPr id="2" name="Picture 1">
              <a:extLst>
                <a:ext uri="{FF2B5EF4-FFF2-40B4-BE49-F238E27FC236}">
                  <a16:creationId xmlns:a16="http://schemas.microsoft.com/office/drawing/2014/main" id="{95D59D6D-0FF7-31AA-6113-8AA95207B954}"/>
                </a:ext>
              </a:extLst>
            </p:cNvPr>
            <p:cNvPicPr>
              <a:picLocks noChangeAspect="1"/>
            </p:cNvPicPr>
            <p:nvPr/>
          </p:nvPicPr>
          <p:blipFill>
            <a:blip r:embed="rId3"/>
            <a:stretch>
              <a:fillRect/>
            </a:stretch>
          </p:blipFill>
          <p:spPr>
            <a:xfrm>
              <a:off x="-579435" y="-2027424"/>
              <a:ext cx="24384000" cy="13711424"/>
            </a:xfrm>
            <a:prstGeom prst="rect">
              <a:avLst/>
            </a:prstGeom>
          </p:spPr>
        </p:pic>
        <p:sp>
          <p:nvSpPr>
            <p:cNvPr id="3" name="TextBox 2">
              <a:extLst>
                <a:ext uri="{FF2B5EF4-FFF2-40B4-BE49-F238E27FC236}">
                  <a16:creationId xmlns:a16="http://schemas.microsoft.com/office/drawing/2014/main" id="{3F5AD946-3785-9B4A-1F26-4EEA62CC3488}"/>
                </a:ext>
              </a:extLst>
            </p:cNvPr>
            <p:cNvSpPr txBox="1"/>
            <p:nvPr/>
          </p:nvSpPr>
          <p:spPr>
            <a:xfrm>
              <a:off x="-191084" y="10841367"/>
              <a:ext cx="2919046" cy="400110"/>
            </a:xfrm>
            <a:prstGeom prst="rect">
              <a:avLst/>
            </a:prstGeom>
            <a:noFill/>
          </p:spPr>
          <p:txBody>
            <a:bodyPr wrap="square" rtlCol="0">
              <a:spAutoFit/>
            </a:bodyPr>
            <a:lstStyle/>
            <a:p>
              <a:r>
                <a:rPr lang="fr-FR" sz="2000" i="1" noProof="0" dirty="0">
                  <a:solidFill>
                    <a:schemeClr val="bg1"/>
                  </a:solidFill>
                  <a:latin typeface="Proxima Nova" panose="020B0604020202020204" charset="0"/>
                </a:rPr>
                <a:t>@Steven Lasry</a:t>
              </a:r>
            </a:p>
          </p:txBody>
        </p:sp>
      </p:grpSp>
      <p:pic>
        <p:nvPicPr>
          <p:cNvPr id="262" name="Google Shape;262;p46" descr="Image">
            <a:extLst>
              <a:ext uri="{FF2B5EF4-FFF2-40B4-BE49-F238E27FC236}">
                <a16:creationId xmlns:a16="http://schemas.microsoft.com/office/drawing/2014/main" id="{26A8B293-D37D-C621-38FF-151BFA8155CA}"/>
              </a:ext>
            </a:extLst>
          </p:cNvPr>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64" name="Google Shape;264;p46">
            <a:extLst>
              <a:ext uri="{FF2B5EF4-FFF2-40B4-BE49-F238E27FC236}">
                <a16:creationId xmlns:a16="http://schemas.microsoft.com/office/drawing/2014/main" id="{75C4651B-6D39-B0EA-A37B-1B3236A38B5E}"/>
              </a:ext>
            </a:extLst>
          </p:cNvPr>
          <p:cNvSpPr txBox="1">
            <a:spLocks noGrp="1"/>
          </p:cNvSpPr>
          <p:nvPr>
            <p:ph type="title"/>
          </p:nvPr>
        </p:nvSpPr>
        <p:spPr>
          <a:xfrm>
            <a:off x="4450398" y="544122"/>
            <a:ext cx="12192000" cy="3189677"/>
          </a:xfrm>
          <a:prstGeom prst="rect">
            <a:avLst/>
          </a:prstGeom>
          <a:noFill/>
          <a:ln>
            <a:noFill/>
          </a:ln>
        </p:spPr>
        <p:txBody>
          <a:bodyPr spcFirstLastPara="1" wrap="square" lIns="50800" tIns="50800" rIns="50800" bIns="50800" anchor="ctr" anchorCtr="0">
            <a:normAutofit fontScale="90000"/>
          </a:bodyPr>
          <a:lstStyle/>
          <a:p>
            <a:pPr lvl="0">
              <a:lnSpc>
                <a:spcPct val="125000"/>
              </a:lnSpc>
              <a:buClr>
                <a:srgbClr val="878E8D"/>
              </a:buClr>
              <a:buSzPct val="111111"/>
            </a:pPr>
            <a:r>
              <a:rPr lang="fr-FR" sz="7200" b="1" cap="none" noProof="0" dirty="0">
                <a:solidFill>
                  <a:srgbClr val="687476"/>
                </a:solidFill>
                <a:latin typeface="Proxima Nova" panose="020B0604020202020204" charset="0"/>
                <a:ea typeface="Proxima Nova"/>
                <a:cs typeface="Proxima Nova"/>
                <a:sym typeface="Proxima Nova"/>
              </a:rPr>
              <a:t>Rejoignez-nous pour l'IYRP !</a:t>
            </a:r>
            <a:br>
              <a:rPr lang="fr-FR" sz="7200" b="1" cap="none" noProof="0" dirty="0">
                <a:solidFill>
                  <a:srgbClr val="687476"/>
                </a:solidFill>
                <a:latin typeface="Proxima Nova" panose="020B0604020202020204" charset="0"/>
                <a:ea typeface="Proxima Nova"/>
                <a:cs typeface="Proxima Nova"/>
                <a:sym typeface="Proxima Nova"/>
              </a:rPr>
            </a:br>
            <a:r>
              <a:rPr lang="fr-FR" sz="7200" noProof="0" dirty="0">
                <a:solidFill>
                  <a:srgbClr val="687476"/>
                </a:solidFill>
                <a:latin typeface="Proxima Nova" panose="020B0604020202020204" charset="0"/>
                <a:ea typeface="Proxima Nova"/>
                <a:cs typeface="Proxima Nova"/>
                <a:sym typeface="Proxima Nova"/>
              </a:rPr>
              <a:t>https://iyrp.info/</a:t>
            </a:r>
            <a:br>
              <a:rPr lang="fr-FR" sz="7200" noProof="0" dirty="0">
                <a:solidFill>
                  <a:srgbClr val="687476"/>
                </a:solidFill>
                <a:latin typeface="Proxima Nova" panose="020B0604020202020204" charset="0"/>
                <a:ea typeface="Proxima Nova"/>
                <a:cs typeface="Proxima Nova"/>
                <a:sym typeface="Proxima Nova"/>
              </a:rPr>
            </a:br>
            <a:r>
              <a:rPr lang="fr-FR" sz="6000" noProof="0" dirty="0">
                <a:solidFill>
                  <a:srgbClr val="687476"/>
                </a:solidFill>
                <a:latin typeface="Proxima Nova" panose="020B0604020202020204" charset="0"/>
              </a:rPr>
              <a:t>iyrp2026@gmail.com</a:t>
            </a:r>
            <a:endParaRPr lang="fr-FR" sz="7200" cap="none" noProof="0" dirty="0">
              <a:solidFill>
                <a:srgbClr val="687476"/>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val="35132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1689100" y="355600"/>
            <a:ext cx="20805140" cy="2286000"/>
          </a:xfrm>
          <a:prstGeom prst="rect">
            <a:avLst/>
          </a:prstGeom>
          <a:noFill/>
          <a:ln>
            <a:noFill/>
          </a:ln>
        </p:spPr>
        <p:txBody>
          <a:bodyPr spcFirstLastPara="1" wrap="square" lIns="50800" tIns="50800" rIns="50800" bIns="50800" anchor="ctr" anchorCtr="0">
            <a:normAutofit fontScale="90000"/>
          </a:bodyPr>
          <a:lstStyle/>
          <a:p>
            <a:r>
              <a:rPr lang="fr-FR" sz="9600" noProof="0" dirty="0">
                <a:solidFill>
                  <a:schemeClr val="bg1">
                    <a:lumMod val="50000"/>
                  </a:schemeClr>
                </a:solidFill>
              </a:rPr>
              <a:t>Pourquoi avons-nous besoin d'un IYRP ?</a:t>
            </a:r>
          </a:p>
        </p:txBody>
      </p:sp>
      <p:sp>
        <p:nvSpPr>
          <p:cNvPr id="78" name="Google Shape;78;p3"/>
          <p:cNvSpPr txBox="1">
            <a:spLocks noGrp="1"/>
          </p:cNvSpPr>
          <p:nvPr>
            <p:ph type="body" idx="1"/>
          </p:nvPr>
        </p:nvSpPr>
        <p:spPr>
          <a:xfrm>
            <a:off x="1662923" y="2641600"/>
            <a:ext cx="12302458" cy="10615695"/>
          </a:xfrm>
          <a:prstGeom prst="rect">
            <a:avLst/>
          </a:prstGeom>
          <a:noFill/>
          <a:ln>
            <a:noFill/>
          </a:ln>
        </p:spPr>
        <p:txBody>
          <a:bodyPr spcFirstLastPara="1" wrap="square" lIns="50800" tIns="50800" rIns="50800" bIns="50800" anchor="ctr" anchorCtr="0">
            <a:normAutofit fontScale="77500" lnSpcReduction="20000"/>
          </a:bodyPr>
          <a:lstStyle/>
          <a:p>
            <a:r>
              <a:rPr lang="fr-FR" sz="4400" noProof="0" dirty="0">
                <a:solidFill>
                  <a:srgbClr val="984853"/>
                </a:solidFill>
              </a:rPr>
              <a:t>Révéler les contributions importantes des pâturages et des éleveurs à la sécurité alimentaire, à l'économie et à l'environnement.</a:t>
            </a:r>
            <a:br>
              <a:rPr lang="fr-FR" sz="4400" noProof="0" dirty="0">
                <a:solidFill>
                  <a:srgbClr val="984853"/>
                </a:solidFill>
              </a:rPr>
            </a:br>
            <a:endParaRPr lang="fr-FR" sz="4400" noProof="0" dirty="0">
              <a:solidFill>
                <a:srgbClr val="984853"/>
              </a:solidFill>
            </a:endParaRPr>
          </a:p>
          <a:p>
            <a:r>
              <a:rPr lang="fr-FR" sz="4400" noProof="0" dirty="0">
                <a:solidFill>
                  <a:srgbClr val="984853"/>
                </a:solidFill>
              </a:rPr>
              <a:t>Briser les mythes et les malentendus et amplifier la voix des éleveurs.</a:t>
            </a:r>
            <a:br>
              <a:rPr lang="fr-FR" sz="4400" noProof="0" dirty="0">
                <a:solidFill>
                  <a:srgbClr val="984853"/>
                </a:solidFill>
              </a:rPr>
            </a:br>
            <a:endParaRPr lang="fr-FR" sz="4400" noProof="0" dirty="0">
              <a:solidFill>
                <a:srgbClr val="984853"/>
              </a:solidFill>
            </a:endParaRPr>
          </a:p>
          <a:p>
            <a:r>
              <a:rPr lang="fr-FR" sz="4400" noProof="0" dirty="0">
                <a:solidFill>
                  <a:srgbClr val="984853"/>
                </a:solidFill>
              </a:rPr>
              <a:t>Combler les lacunes dans les connaissances grâce à une recherche plus participative.</a:t>
            </a:r>
            <a:br>
              <a:rPr lang="fr-FR" sz="4400" noProof="0" dirty="0">
                <a:solidFill>
                  <a:srgbClr val="984853"/>
                </a:solidFill>
              </a:rPr>
            </a:br>
            <a:endParaRPr lang="fr-FR" sz="4400" noProof="0" dirty="0">
              <a:solidFill>
                <a:srgbClr val="984853"/>
              </a:solidFill>
            </a:endParaRPr>
          </a:p>
          <a:p>
            <a:r>
              <a:rPr lang="fr-FR" sz="4400" noProof="0" dirty="0">
                <a:solidFill>
                  <a:srgbClr val="984853"/>
                </a:solidFill>
              </a:rPr>
              <a:t>Promouvoir des politiques et des législations éclairées et fondées sur la science à travers le monde. </a:t>
            </a:r>
            <a:br>
              <a:rPr lang="fr-FR" sz="4400" noProof="0" dirty="0">
                <a:solidFill>
                  <a:srgbClr val="984853"/>
                </a:solidFill>
              </a:rPr>
            </a:br>
            <a:endParaRPr lang="fr-FR" sz="4400" noProof="0" dirty="0">
              <a:solidFill>
                <a:srgbClr val="984853"/>
              </a:solidFill>
            </a:endParaRPr>
          </a:p>
          <a:p>
            <a:r>
              <a:rPr lang="fr-FR" sz="4400" noProof="0" dirty="0">
                <a:solidFill>
                  <a:srgbClr val="984853"/>
                </a:solidFill>
              </a:rPr>
              <a:t>Augmenter le financement et les investissements durables et éthiques dans les pâturages et pour les éleveurs.</a:t>
            </a:r>
            <a:br>
              <a:rPr lang="fr-FR" sz="4400" noProof="0" dirty="0"/>
            </a:br>
            <a:endParaRPr lang="fr-FR" sz="4400" noProof="0" dirty="0"/>
          </a:p>
        </p:txBody>
      </p:sp>
      <p:pic>
        <p:nvPicPr>
          <p:cNvPr id="79" name="Google Shape;79;p3"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80" name="Google Shape;80;p3"/>
          <p:cNvPicPr preferRelativeResize="0"/>
          <p:nvPr/>
        </p:nvPicPr>
        <p:blipFill rotWithShape="1">
          <a:blip r:embed="rId4">
            <a:alphaModFix/>
          </a:blip>
          <a:srcRect/>
          <a:stretch/>
        </p:blipFill>
        <p:spPr>
          <a:xfrm>
            <a:off x="14996228" y="5174529"/>
            <a:ext cx="7714660" cy="7833382"/>
          </a:xfrm>
          <a:prstGeom prst="rect">
            <a:avLst/>
          </a:prstGeom>
          <a:noFill/>
          <a:ln>
            <a:noFill/>
          </a:ln>
        </p:spPr>
      </p:pic>
      <p:sp>
        <p:nvSpPr>
          <p:cNvPr id="81" name="Google Shape;81;p3"/>
          <p:cNvSpPr txBox="1"/>
          <p:nvPr/>
        </p:nvSpPr>
        <p:spPr>
          <a:xfrm>
            <a:off x="14996228" y="4589754"/>
            <a:ext cx="54896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200" b="0" i="1" u="none" strike="noStrike" cap="none" noProof="0" dirty="0">
                <a:solidFill>
                  <a:schemeClr val="tx2">
                    <a:lumMod val="10000"/>
                  </a:schemeClr>
                </a:solidFill>
                <a:latin typeface="Proxima Nova"/>
                <a:ea typeface="Proxima Nova"/>
                <a:cs typeface="Proxima Nova"/>
                <a:sym typeface="Proxima Nova"/>
              </a:rPr>
              <a:t>UNEP Gap Analysis Report:</a:t>
            </a:r>
            <a:endParaRPr lang="fr-FR" noProof="0" dirty="0">
              <a:solidFill>
                <a:schemeClr val="tx2">
                  <a:lumMod val="1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r="46487"/>
          <a:stretch/>
        </p:blipFill>
        <p:spPr>
          <a:xfrm>
            <a:off x="14211300" y="-27775"/>
            <a:ext cx="10172700" cy="13743775"/>
          </a:xfrm>
          <a:prstGeom prst="rect">
            <a:avLst/>
          </a:prstGeom>
          <a:noFill/>
          <a:ln>
            <a:noFill/>
          </a:ln>
        </p:spPr>
      </p:pic>
      <p:sp>
        <p:nvSpPr>
          <p:cNvPr id="87" name="Google Shape;87;p6"/>
          <p:cNvSpPr txBox="1">
            <a:spLocks noGrp="1"/>
          </p:cNvSpPr>
          <p:nvPr>
            <p:ph type="title"/>
          </p:nvPr>
        </p:nvSpPr>
        <p:spPr>
          <a:xfrm>
            <a:off x="1606640" y="355600"/>
            <a:ext cx="11567734" cy="2286000"/>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Atteindre la durabilité</a:t>
            </a:r>
          </a:p>
        </p:txBody>
      </p:sp>
      <p:sp>
        <p:nvSpPr>
          <p:cNvPr id="88" name="Google Shape;88;p6"/>
          <p:cNvSpPr txBox="1">
            <a:spLocks noGrp="1"/>
          </p:cNvSpPr>
          <p:nvPr>
            <p:ph type="body" idx="1"/>
          </p:nvPr>
        </p:nvSpPr>
        <p:spPr>
          <a:xfrm>
            <a:off x="480066" y="2817413"/>
            <a:ext cx="13212771" cy="10210800"/>
          </a:xfrm>
          <a:prstGeom prst="rect">
            <a:avLst/>
          </a:prstGeom>
          <a:noFill/>
          <a:ln>
            <a:noFill/>
          </a:ln>
        </p:spPr>
        <p:txBody>
          <a:bodyPr spcFirstLastPara="1" wrap="square" lIns="50800" tIns="50800" rIns="50800" bIns="50800" anchor="ctr" anchorCtr="0">
            <a:noAutofit/>
          </a:bodyPr>
          <a:lstStyle/>
          <a:p>
            <a:r>
              <a:rPr lang="fr-FR" sz="3922" noProof="0" dirty="0">
                <a:solidFill>
                  <a:srgbClr val="8D4F3F"/>
                </a:solidFill>
                <a:latin typeface="Proxima Nova"/>
                <a:ea typeface="Proxima Nova"/>
                <a:cs typeface="Proxima Nova"/>
                <a:sym typeface="Proxima Nova"/>
              </a:rPr>
              <a:t> </a:t>
            </a:r>
            <a:r>
              <a:rPr lang="fr-FR" sz="4000" dirty="0">
                <a:solidFill>
                  <a:srgbClr val="8D4F3F"/>
                </a:solidFill>
              </a:rPr>
              <a:t>Les pâturages assurent la subsistance de 500 millions de personnes et de 2 milliards d'autres personnes tout au long de la chaîne de valeur.</a:t>
            </a:r>
          </a:p>
          <a:p>
            <a:r>
              <a:rPr lang="fr-FR" sz="4000" dirty="0">
                <a:solidFill>
                  <a:srgbClr val="8D4F3F"/>
                </a:solidFill>
              </a:rPr>
              <a:t>Les produits issus de l'élevage pastoral sont riches en protéines et en nutriments.</a:t>
            </a:r>
          </a:p>
          <a:p>
            <a:r>
              <a:rPr lang="fr-FR" sz="4000" dirty="0">
                <a:solidFill>
                  <a:srgbClr val="8D4F3F"/>
                </a:solidFill>
              </a:rPr>
              <a:t>Les puits de carbone peuvent jouer un rôle important dans les systèmes pastoraux et les pâturages.</a:t>
            </a:r>
          </a:p>
          <a:p>
            <a:r>
              <a:rPr lang="fr-FR" sz="4000" dirty="0">
                <a:solidFill>
                  <a:srgbClr val="8D4F3F"/>
                </a:solidFill>
              </a:rPr>
              <a:t>Les pâturages sont des zones de biodiversité mondiale et des habitats pour de nombreuses espèces menacées. Ils offrent également des terres de pâturage précieuses pour le bétail et la faune sauvage.</a:t>
            </a:r>
          </a:p>
          <a:p>
            <a:r>
              <a:rPr lang="fr-FR" sz="4000" dirty="0">
                <a:solidFill>
                  <a:srgbClr val="8D4F3F"/>
                </a:solidFill>
              </a:rPr>
              <a:t>Les pâturages couvrent environ la moitié de la surface terrestre. </a:t>
            </a:r>
          </a:p>
        </p:txBody>
      </p:sp>
      <p:pic>
        <p:nvPicPr>
          <p:cNvPr id="89" name="Google Shape;89;p6"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90" name="Google Shape;90;p6"/>
          <p:cNvSpPr txBox="1"/>
          <p:nvPr/>
        </p:nvSpPr>
        <p:spPr>
          <a:xfrm>
            <a:off x="14280694" y="13171323"/>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100"/>
              <a:buFont typeface="Arial"/>
              <a:buNone/>
            </a:pPr>
            <a:r>
              <a:rPr lang="fr-FR" sz="2000" b="1" i="1" u="none" strike="noStrike" cap="none" noProof="0" dirty="0">
                <a:solidFill>
                  <a:srgbClr val="595959"/>
                </a:solidFill>
                <a:latin typeface="Proxima Nova" panose="020B0604020202020204" charset="0"/>
                <a:sym typeface="Arial"/>
              </a:rPr>
              <a:t>© Lawrence Hislop</a:t>
            </a:r>
            <a:endParaRPr lang="fr-FR" sz="2000" b="1" i="0" u="none" strike="noStrike" cap="none" noProof="0" dirty="0">
              <a:solidFill>
                <a:srgbClr val="595959"/>
              </a:solidFill>
              <a:latin typeface="Proxima Nova" panose="020B0604020202020204" charset="0"/>
              <a:sym typeface="Arial"/>
            </a:endParaRPr>
          </a:p>
        </p:txBody>
      </p:sp>
      <p:sp>
        <p:nvSpPr>
          <p:cNvPr id="91" name="Google Shape;91;p6"/>
          <p:cNvSpPr txBox="1"/>
          <p:nvPr/>
        </p:nvSpPr>
        <p:spPr>
          <a:xfrm>
            <a:off x="14774658" y="1293919"/>
            <a:ext cx="78359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6000" b="0" i="0" u="none" strike="noStrike" cap="none" noProof="0" dirty="0">
                <a:solidFill>
                  <a:srgbClr val="846C69"/>
                </a:solidFill>
                <a:latin typeface="Arial"/>
                <a:ea typeface="Arial"/>
                <a:cs typeface="Arial"/>
                <a:sym typeface="Arial"/>
              </a:rPr>
              <a:t>Pastoralism is the Future!</a:t>
            </a:r>
            <a:endParaRPr lang="fr-FR" noProof="0" dirty="0"/>
          </a:p>
          <a:p>
            <a:pPr marL="0" marR="0" lvl="0" indent="0" algn="ctr" rtl="0">
              <a:lnSpc>
                <a:spcPct val="100000"/>
              </a:lnSpc>
              <a:spcBef>
                <a:spcPts val="0"/>
              </a:spcBef>
              <a:spcAft>
                <a:spcPts val="0"/>
              </a:spcAft>
              <a:buNone/>
            </a:pPr>
            <a:endParaRPr lang="fr-FR" sz="3600" b="0" i="1" u="none" strike="noStrike" cap="none" noProof="0" dirty="0">
              <a:solidFill>
                <a:srgbClr val="846C69"/>
              </a:solidFill>
              <a:latin typeface="Arial"/>
              <a:ea typeface="Arial"/>
              <a:cs typeface="Arial"/>
              <a:sym typeface="Arial"/>
            </a:endParaRPr>
          </a:p>
          <a:p>
            <a:pPr marL="0" marR="0" lvl="0" indent="0" algn="ctr" rtl="0">
              <a:lnSpc>
                <a:spcPct val="100000"/>
              </a:lnSpc>
              <a:spcBef>
                <a:spcPts val="0"/>
              </a:spcBef>
              <a:spcAft>
                <a:spcPts val="0"/>
              </a:spcAft>
              <a:buNone/>
            </a:pPr>
            <a:r>
              <a:rPr lang="fr-FR" sz="3600" b="0" i="1" u="none" strike="noStrike" cap="none" noProof="0" dirty="0">
                <a:solidFill>
                  <a:srgbClr val="846C69"/>
                </a:solidFill>
                <a:latin typeface="Arial"/>
                <a:ea typeface="Arial"/>
                <a:cs typeface="Arial"/>
                <a:sym typeface="Arial"/>
              </a:rPr>
              <a:t>Film on IYRP YouTube</a:t>
            </a:r>
            <a:endParaRPr lang="fr-FR"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4"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98" name="Google Shape;98;p4"/>
          <p:cNvPicPr preferRelativeResize="0"/>
          <p:nvPr/>
        </p:nvPicPr>
        <p:blipFill rotWithShape="1">
          <a:blip r:embed="rId4">
            <a:alphaModFix/>
          </a:blip>
          <a:srcRect/>
          <a:stretch/>
        </p:blipFill>
        <p:spPr>
          <a:xfrm>
            <a:off x="1294310" y="0"/>
            <a:ext cx="20574001" cy="137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6"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3" name="Picture 2" descr="A map of the world with different animals&#10;&#10;AI-generated content may be incorrect.">
            <a:extLst>
              <a:ext uri="{FF2B5EF4-FFF2-40B4-BE49-F238E27FC236}">
                <a16:creationId xmlns:a16="http://schemas.microsoft.com/office/drawing/2014/main" id="{C325A24E-A1AB-900D-56E4-B8B06B7148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Lst>
          </a:blip>
          <a:stretch>
            <a:fillRect/>
          </a:stretch>
        </p:blipFill>
        <p:spPr>
          <a:xfrm>
            <a:off x="2035235" y="0"/>
            <a:ext cx="19209735" cy="1371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E0C28BB-02CC-43B3-BCAD-F4D241C64360}"/>
            </a:ext>
          </a:extLst>
        </p:cNvPr>
        <p:cNvGrpSpPr/>
        <p:nvPr/>
      </p:nvGrpSpPr>
      <p:grpSpPr>
        <a:xfrm>
          <a:off x="0" y="0"/>
          <a:ext cx="0" cy="0"/>
          <a:chOff x="0" y="0"/>
          <a:chExt cx="0" cy="0"/>
        </a:xfrm>
      </p:grpSpPr>
      <p:pic>
        <p:nvPicPr>
          <p:cNvPr id="103" name="Google Shape;103;p36" descr="Image">
            <a:extLst>
              <a:ext uri="{FF2B5EF4-FFF2-40B4-BE49-F238E27FC236}">
                <a16:creationId xmlns:a16="http://schemas.microsoft.com/office/drawing/2014/main" id="{4CD8CD15-DEEF-91D1-42DC-36F7032BADA8}"/>
              </a:ext>
            </a:extLst>
          </p:cNvPr>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a:extLst>
              <a:ext uri="{FF2B5EF4-FFF2-40B4-BE49-F238E27FC236}">
                <a16:creationId xmlns:a16="http://schemas.microsoft.com/office/drawing/2014/main" id="{212DB6BE-F4B4-5B31-6E8C-B8665DE32799}"/>
              </a:ext>
            </a:extLst>
          </p:cNvPr>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1200" b="1" i="1" u="none" strike="noStrike" cap="none" noProof="0" dirty="0">
                <a:solidFill>
                  <a:srgbClr val="FFFFFF"/>
                </a:solidFill>
                <a:latin typeface="Arial"/>
                <a:ea typeface="Arial"/>
                <a:cs typeface="Arial"/>
                <a:sym typeface="Arial"/>
              </a:rPr>
              <a:t>© Kalyan Varma</a:t>
            </a:r>
          </a:p>
          <a:p>
            <a:pPr marL="0" marR="0" lvl="0" indent="0" algn="l" rtl="0">
              <a:lnSpc>
                <a:spcPct val="100000"/>
              </a:lnSpc>
              <a:spcBef>
                <a:spcPts val="0"/>
              </a:spcBef>
              <a:spcAft>
                <a:spcPts val="0"/>
              </a:spcAft>
              <a:buClr>
                <a:srgbClr val="000000"/>
              </a:buClr>
              <a:buSzPts val="1200"/>
              <a:buFont typeface="Helvetica Neue"/>
              <a:buNone/>
            </a:pPr>
            <a:endParaRPr lang="fr-FR" sz="1200" b="1" i="0" u="none" strike="noStrike" cap="none" noProof="0" dirty="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9FEFF0A3-A4E7-6747-315E-44AB65CAEFB5}"/>
              </a:ext>
            </a:extLst>
          </p:cNvPr>
          <p:cNvGrpSpPr/>
          <p:nvPr/>
        </p:nvGrpSpPr>
        <p:grpSpPr>
          <a:xfrm>
            <a:off x="-22171" y="3111013"/>
            <a:ext cx="23221357" cy="10632377"/>
            <a:chOff x="-22172" y="3111013"/>
            <a:chExt cx="24406172" cy="10632377"/>
          </a:xfrm>
        </p:grpSpPr>
        <p:pic>
          <p:nvPicPr>
            <p:cNvPr id="4" name="Google Shape;111;p10">
              <a:extLst>
                <a:ext uri="{FF2B5EF4-FFF2-40B4-BE49-F238E27FC236}">
                  <a16:creationId xmlns:a16="http://schemas.microsoft.com/office/drawing/2014/main" id="{B448DC1B-9430-A8E2-4471-B22E165F4A69}"/>
                </a:ext>
              </a:extLst>
            </p:cNvPr>
            <p:cNvPicPr preferRelativeResize="0"/>
            <p:nvPr/>
          </p:nvPicPr>
          <p:blipFill rotWithShape="1">
            <a:blip r:embed="rId4">
              <a:alphaModFix/>
            </a:blip>
            <a:srcRect l="36498"/>
            <a:stretch/>
          </p:blipFill>
          <p:spPr>
            <a:xfrm flipH="1">
              <a:off x="-22172" y="8550905"/>
              <a:ext cx="5245913" cy="5163133"/>
            </a:xfrm>
            <a:prstGeom prst="rect">
              <a:avLst/>
            </a:prstGeom>
            <a:noFill/>
            <a:ln>
              <a:noFill/>
            </a:ln>
          </p:spPr>
        </p:pic>
        <p:pic>
          <p:nvPicPr>
            <p:cNvPr id="5" name="Google Shape;112;p10">
              <a:extLst>
                <a:ext uri="{FF2B5EF4-FFF2-40B4-BE49-F238E27FC236}">
                  <a16:creationId xmlns:a16="http://schemas.microsoft.com/office/drawing/2014/main" id="{10B8D5B5-2901-6CF5-5D83-5446E87CA916}"/>
                </a:ext>
              </a:extLst>
            </p:cNvPr>
            <p:cNvPicPr preferRelativeResize="0"/>
            <p:nvPr/>
          </p:nvPicPr>
          <p:blipFill rotWithShape="1">
            <a:blip r:embed="rId5">
              <a:alphaModFix/>
            </a:blip>
            <a:srcRect l="28466" t="4432" r="26741"/>
            <a:stretch/>
          </p:blipFill>
          <p:spPr>
            <a:xfrm>
              <a:off x="10215548" y="3144844"/>
              <a:ext cx="3988746" cy="5531634"/>
            </a:xfrm>
            <a:prstGeom prst="rect">
              <a:avLst/>
            </a:prstGeom>
            <a:noFill/>
            <a:ln>
              <a:noFill/>
            </a:ln>
          </p:spPr>
        </p:pic>
        <p:pic>
          <p:nvPicPr>
            <p:cNvPr id="6" name="Google Shape;113;p10">
              <a:extLst>
                <a:ext uri="{FF2B5EF4-FFF2-40B4-BE49-F238E27FC236}">
                  <a16:creationId xmlns:a16="http://schemas.microsoft.com/office/drawing/2014/main" id="{20D47D74-4CF9-3822-096B-388DA8EA0989}"/>
                </a:ext>
              </a:extLst>
            </p:cNvPr>
            <p:cNvPicPr preferRelativeResize="0"/>
            <p:nvPr/>
          </p:nvPicPr>
          <p:blipFill rotWithShape="1">
            <a:blip r:embed="rId6">
              <a:alphaModFix/>
            </a:blip>
            <a:srcRect l="54062" r="2317" b="16470"/>
            <a:stretch/>
          </p:blipFill>
          <p:spPr>
            <a:xfrm>
              <a:off x="10215548" y="8655856"/>
              <a:ext cx="3988746" cy="5060144"/>
            </a:xfrm>
            <a:prstGeom prst="rect">
              <a:avLst/>
            </a:prstGeom>
            <a:noFill/>
            <a:ln>
              <a:noFill/>
            </a:ln>
          </p:spPr>
        </p:pic>
        <p:pic>
          <p:nvPicPr>
            <p:cNvPr id="7" name="Google Shape;114;p10">
              <a:extLst>
                <a:ext uri="{FF2B5EF4-FFF2-40B4-BE49-F238E27FC236}">
                  <a16:creationId xmlns:a16="http://schemas.microsoft.com/office/drawing/2014/main" id="{25B82DB3-7579-BA20-7845-312A68AB4919}"/>
                </a:ext>
              </a:extLst>
            </p:cNvPr>
            <p:cNvPicPr preferRelativeResize="0"/>
            <p:nvPr/>
          </p:nvPicPr>
          <p:blipFill rotWithShape="1">
            <a:blip r:embed="rId7">
              <a:alphaModFix/>
            </a:blip>
            <a:srcRect l="14310" r="33081"/>
            <a:stretch/>
          </p:blipFill>
          <p:spPr>
            <a:xfrm>
              <a:off x="14204293" y="7143679"/>
              <a:ext cx="5179364" cy="6572321"/>
            </a:xfrm>
            <a:prstGeom prst="rect">
              <a:avLst/>
            </a:prstGeom>
            <a:noFill/>
            <a:ln>
              <a:noFill/>
            </a:ln>
          </p:spPr>
        </p:pic>
        <p:pic>
          <p:nvPicPr>
            <p:cNvPr id="17" name="Google Shape;117;p10">
              <a:extLst>
                <a:ext uri="{FF2B5EF4-FFF2-40B4-BE49-F238E27FC236}">
                  <a16:creationId xmlns:a16="http://schemas.microsoft.com/office/drawing/2014/main" id="{A00F8D17-066A-D3C3-09E5-3ED52C6E1FD0}"/>
                </a:ext>
              </a:extLst>
            </p:cNvPr>
            <p:cNvPicPr preferRelativeResize="0"/>
            <p:nvPr/>
          </p:nvPicPr>
          <p:blipFill rotWithShape="1">
            <a:blip r:embed="rId8">
              <a:alphaModFix/>
            </a:blip>
            <a:srcRect l="24515" t="10990" r="29004"/>
            <a:stretch/>
          </p:blipFill>
          <p:spPr>
            <a:xfrm>
              <a:off x="19368084" y="3140365"/>
              <a:ext cx="5015916" cy="5040833"/>
            </a:xfrm>
            <a:prstGeom prst="rect">
              <a:avLst/>
            </a:prstGeom>
            <a:noFill/>
            <a:ln>
              <a:noFill/>
            </a:ln>
          </p:spPr>
        </p:pic>
        <p:pic>
          <p:nvPicPr>
            <p:cNvPr id="9" name="Google Shape;119;p10">
              <a:extLst>
                <a:ext uri="{FF2B5EF4-FFF2-40B4-BE49-F238E27FC236}">
                  <a16:creationId xmlns:a16="http://schemas.microsoft.com/office/drawing/2014/main" id="{5DE75D42-8E30-616A-9951-1AC025B14768}"/>
                </a:ext>
              </a:extLst>
            </p:cNvPr>
            <p:cNvPicPr preferRelativeResize="0"/>
            <p:nvPr/>
          </p:nvPicPr>
          <p:blipFill rotWithShape="1">
            <a:blip r:embed="rId9">
              <a:alphaModFix/>
            </a:blip>
            <a:srcRect l="3156" t="13651"/>
            <a:stretch/>
          </p:blipFill>
          <p:spPr>
            <a:xfrm>
              <a:off x="19368084" y="7843468"/>
              <a:ext cx="5015916" cy="5872527"/>
            </a:xfrm>
            <a:prstGeom prst="rect">
              <a:avLst/>
            </a:prstGeom>
            <a:noFill/>
            <a:ln>
              <a:noFill/>
            </a:ln>
          </p:spPr>
        </p:pic>
        <p:pic>
          <p:nvPicPr>
            <p:cNvPr id="10" name="Google Shape;121;p10" descr="A group of people walking with camels&#10;&#10;AI-generated content may be incorrect.">
              <a:extLst>
                <a:ext uri="{FF2B5EF4-FFF2-40B4-BE49-F238E27FC236}">
                  <a16:creationId xmlns:a16="http://schemas.microsoft.com/office/drawing/2014/main" id="{EEC159BB-10C9-2076-CA67-7D45AE8FA1D9}"/>
                </a:ext>
              </a:extLst>
            </p:cNvPr>
            <p:cNvPicPr preferRelativeResize="0"/>
            <p:nvPr/>
          </p:nvPicPr>
          <p:blipFill rotWithShape="1">
            <a:blip r:embed="rId10">
              <a:alphaModFix/>
            </a:blip>
            <a:srcRect r="13945"/>
            <a:stretch/>
          </p:blipFill>
          <p:spPr>
            <a:xfrm>
              <a:off x="14185522" y="3140366"/>
              <a:ext cx="5199708" cy="4003313"/>
            </a:xfrm>
            <a:prstGeom prst="rect">
              <a:avLst/>
            </a:prstGeom>
            <a:noFill/>
            <a:ln>
              <a:noFill/>
            </a:ln>
          </p:spPr>
        </p:pic>
        <p:pic>
          <p:nvPicPr>
            <p:cNvPr id="11" name="Google Shape;124;p10">
              <a:extLst>
                <a:ext uri="{FF2B5EF4-FFF2-40B4-BE49-F238E27FC236}">
                  <a16:creationId xmlns:a16="http://schemas.microsoft.com/office/drawing/2014/main" id="{25A4B28B-1354-5345-0EBF-589A7B4D0166}"/>
                </a:ext>
              </a:extLst>
            </p:cNvPr>
            <p:cNvPicPr preferRelativeResize="0"/>
            <p:nvPr/>
          </p:nvPicPr>
          <p:blipFill rotWithShape="1">
            <a:blip r:embed="rId11">
              <a:alphaModFix/>
            </a:blip>
            <a:srcRect l="237" t="308" r="33545"/>
            <a:stretch/>
          </p:blipFill>
          <p:spPr>
            <a:xfrm>
              <a:off x="-2360" y="3111013"/>
              <a:ext cx="5488194" cy="5498667"/>
            </a:xfrm>
            <a:prstGeom prst="rect">
              <a:avLst/>
            </a:prstGeom>
            <a:noFill/>
            <a:ln>
              <a:noFill/>
            </a:ln>
          </p:spPr>
        </p:pic>
        <p:grpSp>
          <p:nvGrpSpPr>
            <p:cNvPr id="12" name="Google Shape;127;p10">
              <a:extLst>
                <a:ext uri="{FF2B5EF4-FFF2-40B4-BE49-F238E27FC236}">
                  <a16:creationId xmlns:a16="http://schemas.microsoft.com/office/drawing/2014/main" id="{19175F22-EC52-9D0D-C6A7-BF19C6F871D6}"/>
                </a:ext>
              </a:extLst>
            </p:cNvPr>
            <p:cNvGrpSpPr/>
            <p:nvPr/>
          </p:nvGrpSpPr>
          <p:grpSpPr>
            <a:xfrm>
              <a:off x="5198472" y="3140366"/>
              <a:ext cx="5017076" cy="10603024"/>
              <a:chOff x="-9788" y="3112029"/>
              <a:chExt cx="5017076" cy="10603024"/>
            </a:xfrm>
          </p:grpSpPr>
          <p:pic>
            <p:nvPicPr>
              <p:cNvPr id="13" name="Google Shape;128;p10" descr="A person on a snowmobile with a herd of reindeer&#10;&#10;AI-generated content may be incorrect.">
                <a:extLst>
                  <a:ext uri="{FF2B5EF4-FFF2-40B4-BE49-F238E27FC236}">
                    <a16:creationId xmlns:a16="http://schemas.microsoft.com/office/drawing/2014/main" id="{6FD4DF32-884D-37E8-F701-E9441C457CB9}"/>
                  </a:ext>
                </a:extLst>
              </p:cNvPr>
              <p:cNvPicPr preferRelativeResize="0"/>
              <p:nvPr/>
            </p:nvPicPr>
            <p:blipFill rotWithShape="1">
              <a:blip r:embed="rId12">
                <a:alphaModFix/>
              </a:blip>
              <a:srcRect l="21152" r="17217"/>
              <a:stretch/>
            </p:blipFill>
            <p:spPr>
              <a:xfrm>
                <a:off x="-9788" y="7841726"/>
                <a:ext cx="5017076" cy="5873327"/>
              </a:xfrm>
              <a:prstGeom prst="rect">
                <a:avLst/>
              </a:prstGeom>
              <a:noFill/>
              <a:ln>
                <a:noFill/>
              </a:ln>
            </p:spPr>
          </p:pic>
          <p:pic>
            <p:nvPicPr>
              <p:cNvPr id="15" name="Google Shape;130;p10">
                <a:extLst>
                  <a:ext uri="{FF2B5EF4-FFF2-40B4-BE49-F238E27FC236}">
                    <a16:creationId xmlns:a16="http://schemas.microsoft.com/office/drawing/2014/main" id="{41EDB768-45D1-1A01-ABD6-0984B6147993}"/>
                  </a:ext>
                </a:extLst>
              </p:cNvPr>
              <p:cNvPicPr preferRelativeResize="0"/>
              <p:nvPr/>
            </p:nvPicPr>
            <p:blipFill rotWithShape="1">
              <a:blip r:embed="rId13">
                <a:alphaModFix/>
              </a:blip>
              <a:srcRect l="10604" r="19846"/>
              <a:stretch/>
            </p:blipFill>
            <p:spPr>
              <a:xfrm>
                <a:off x="0" y="3112029"/>
                <a:ext cx="5007288" cy="4799741"/>
              </a:xfrm>
              <a:prstGeom prst="rect">
                <a:avLst/>
              </a:prstGeom>
              <a:noFill/>
              <a:ln>
                <a:noFill/>
              </a:ln>
            </p:spPr>
          </p:pic>
        </p:grpSp>
      </p:grpSp>
      <p:sp>
        <p:nvSpPr>
          <p:cNvPr id="19" name="Google Shape;115;p10">
            <a:extLst>
              <a:ext uri="{FF2B5EF4-FFF2-40B4-BE49-F238E27FC236}">
                <a16:creationId xmlns:a16="http://schemas.microsoft.com/office/drawing/2014/main" id="{A54B6D95-4E35-04A1-F82D-812E183C1294}"/>
              </a:ext>
            </a:extLst>
          </p:cNvPr>
          <p:cNvSpPr txBox="1">
            <a:spLocks noGrp="1"/>
          </p:cNvSpPr>
          <p:nvPr>
            <p:ph type="title"/>
          </p:nvPr>
        </p:nvSpPr>
        <p:spPr>
          <a:xfrm>
            <a:off x="704849" y="533399"/>
            <a:ext cx="21161237" cy="2002735"/>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Diversité des animaux dans les pâturages</a:t>
            </a:r>
          </a:p>
        </p:txBody>
      </p:sp>
      <p:sp>
        <p:nvSpPr>
          <p:cNvPr id="21" name="Google Shape;118;p10">
            <a:extLst>
              <a:ext uri="{FF2B5EF4-FFF2-40B4-BE49-F238E27FC236}">
                <a16:creationId xmlns:a16="http://schemas.microsoft.com/office/drawing/2014/main" id="{B0E2C8B2-0F18-2287-C288-470475AE2266}"/>
              </a:ext>
            </a:extLst>
          </p:cNvPr>
          <p:cNvSpPr txBox="1"/>
          <p:nvPr/>
        </p:nvSpPr>
        <p:spPr>
          <a:xfrm>
            <a:off x="18441588" y="7150317"/>
            <a:ext cx="6065623"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846C69"/>
                </a:solidFill>
                <a:latin typeface="Arial"/>
                <a:ea typeface="Arial"/>
                <a:cs typeface="Arial"/>
                <a:sym typeface="Arial"/>
              </a:rPr>
              <a:t>Bison USA </a:t>
            </a:r>
            <a:r>
              <a:rPr lang="fr-FR" sz="2400" b="1" i="1" u="none" strike="noStrike" cap="none" noProof="0" dirty="0">
                <a:solidFill>
                  <a:srgbClr val="846C69"/>
                </a:solidFill>
                <a:latin typeface="Arial"/>
                <a:ea typeface="Arial"/>
                <a:cs typeface="Arial"/>
                <a:sym typeface="Arial"/>
              </a:rPr>
              <a:t>© David Restivo</a:t>
            </a:r>
            <a:endParaRPr lang="fr-FR" sz="2800" b="1" i="1" u="none" strike="noStrike" cap="none" noProof="0" dirty="0">
              <a:solidFill>
                <a:srgbClr val="846C69"/>
              </a:solidFill>
              <a:latin typeface="Arial"/>
              <a:ea typeface="Arial"/>
              <a:cs typeface="Arial"/>
              <a:sym typeface="Arial"/>
            </a:endParaRPr>
          </a:p>
        </p:txBody>
      </p:sp>
      <p:sp>
        <p:nvSpPr>
          <p:cNvPr id="22" name="Google Shape;120;p10">
            <a:extLst>
              <a:ext uri="{FF2B5EF4-FFF2-40B4-BE49-F238E27FC236}">
                <a16:creationId xmlns:a16="http://schemas.microsoft.com/office/drawing/2014/main" id="{C84F6CEA-0B5D-48D1-C266-1FD002BF229A}"/>
              </a:ext>
            </a:extLst>
          </p:cNvPr>
          <p:cNvSpPr txBox="1"/>
          <p:nvPr/>
        </p:nvSpPr>
        <p:spPr>
          <a:xfrm>
            <a:off x="18487279" y="12222637"/>
            <a:ext cx="44313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Cow dog and horse Navajo Nation </a:t>
            </a:r>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Michael Benanav </a:t>
            </a:r>
            <a:endParaRPr lang="fr-FR" sz="3600" b="1" i="0" u="none" strike="noStrike" cap="none" noProof="0" dirty="0">
              <a:solidFill>
                <a:schemeClr val="lt1"/>
              </a:solidFill>
              <a:latin typeface="Arial"/>
              <a:ea typeface="Arial"/>
              <a:cs typeface="Arial"/>
              <a:sym typeface="Arial"/>
            </a:endParaRPr>
          </a:p>
        </p:txBody>
      </p:sp>
      <p:sp>
        <p:nvSpPr>
          <p:cNvPr id="23" name="Google Shape;122;p10">
            <a:extLst>
              <a:ext uri="{FF2B5EF4-FFF2-40B4-BE49-F238E27FC236}">
                <a16:creationId xmlns:a16="http://schemas.microsoft.com/office/drawing/2014/main" id="{8B86EC2A-DA51-F7E0-732A-C28ACF23EC82}"/>
              </a:ext>
            </a:extLst>
          </p:cNvPr>
          <p:cNvSpPr txBox="1"/>
          <p:nvPr/>
        </p:nvSpPr>
        <p:spPr>
          <a:xfrm>
            <a:off x="13513056" y="6021795"/>
            <a:ext cx="55179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Camels and donkey Niger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a:t>
            </a:r>
            <a:r>
              <a:rPr lang="fr-FR" sz="2400" b="1" i="1" noProof="0" dirty="0">
                <a:solidFill>
                  <a:srgbClr val="FFFFFF"/>
                </a:solidFill>
              </a:rPr>
              <a:t>Tim Dirven</a:t>
            </a:r>
            <a:endParaRPr lang="fr-FR" sz="3200" b="1" i="0" u="none" strike="noStrike" cap="none" noProof="0" dirty="0">
              <a:solidFill>
                <a:schemeClr val="lt1"/>
              </a:solidFill>
              <a:latin typeface="Arial"/>
              <a:ea typeface="Arial"/>
              <a:cs typeface="Arial"/>
              <a:sym typeface="Arial"/>
            </a:endParaRPr>
          </a:p>
        </p:txBody>
      </p:sp>
      <p:sp>
        <p:nvSpPr>
          <p:cNvPr id="24" name="Google Shape;123;p10">
            <a:extLst>
              <a:ext uri="{FF2B5EF4-FFF2-40B4-BE49-F238E27FC236}">
                <a16:creationId xmlns:a16="http://schemas.microsoft.com/office/drawing/2014/main" id="{11E6FC62-AA9F-AFD3-073E-AD815F934740}"/>
              </a:ext>
            </a:extLst>
          </p:cNvPr>
          <p:cNvSpPr txBox="1"/>
          <p:nvPr/>
        </p:nvSpPr>
        <p:spPr>
          <a:xfrm>
            <a:off x="13513054" y="12723859"/>
            <a:ext cx="57423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Llamas Bolivia </a:t>
            </a:r>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Michael Benanav</a:t>
            </a:r>
            <a:endParaRPr lang="fr-FR" sz="3600" b="1" i="0" u="none" strike="noStrike" cap="none" noProof="0" dirty="0">
              <a:solidFill>
                <a:schemeClr val="lt1"/>
              </a:solidFill>
              <a:latin typeface="Arial"/>
              <a:ea typeface="Arial"/>
              <a:cs typeface="Arial"/>
              <a:sym typeface="Arial"/>
            </a:endParaRPr>
          </a:p>
        </p:txBody>
      </p:sp>
      <p:sp>
        <p:nvSpPr>
          <p:cNvPr id="25" name="Google Shape;125;p10">
            <a:extLst>
              <a:ext uri="{FF2B5EF4-FFF2-40B4-BE49-F238E27FC236}">
                <a16:creationId xmlns:a16="http://schemas.microsoft.com/office/drawing/2014/main" id="{0F014079-52FF-B9A9-9B89-5923E359A207}"/>
              </a:ext>
            </a:extLst>
          </p:cNvPr>
          <p:cNvSpPr txBox="1"/>
          <p:nvPr/>
        </p:nvSpPr>
        <p:spPr>
          <a:xfrm>
            <a:off x="39489" y="7517945"/>
            <a:ext cx="7482469"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AEB2B2"/>
                </a:solidFill>
                <a:latin typeface="Arial"/>
                <a:ea typeface="Arial"/>
                <a:cs typeface="Arial"/>
                <a:sym typeface="Arial"/>
              </a:rPr>
              <a:t>Maasai cattle Kenya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AEB2B2"/>
                </a:solidFill>
                <a:latin typeface="Arial"/>
                <a:ea typeface="Arial"/>
                <a:cs typeface="Arial"/>
                <a:sym typeface="Arial"/>
              </a:rPr>
              <a:t>© Michael Benanav</a:t>
            </a:r>
            <a:endParaRPr lang="fr-FR" sz="3200" b="1" i="0" u="none" strike="noStrike" cap="none" noProof="0" dirty="0">
              <a:solidFill>
                <a:srgbClr val="AEB2B2"/>
              </a:solidFill>
              <a:latin typeface="Arial"/>
              <a:ea typeface="Arial"/>
              <a:cs typeface="Arial"/>
              <a:sym typeface="Arial"/>
            </a:endParaRPr>
          </a:p>
        </p:txBody>
      </p:sp>
      <p:sp>
        <p:nvSpPr>
          <p:cNvPr id="26" name="Google Shape;126;p10">
            <a:extLst>
              <a:ext uri="{FF2B5EF4-FFF2-40B4-BE49-F238E27FC236}">
                <a16:creationId xmlns:a16="http://schemas.microsoft.com/office/drawing/2014/main" id="{BB0E6E17-04CE-F4DC-68EC-081B3413A6C1}"/>
              </a:ext>
            </a:extLst>
          </p:cNvPr>
          <p:cNvSpPr txBox="1"/>
          <p:nvPr/>
        </p:nvSpPr>
        <p:spPr>
          <a:xfrm>
            <a:off x="25519" y="13043256"/>
            <a:ext cx="4945800"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Yak Mongolia </a:t>
            </a:r>
            <a:r>
              <a:rPr lang="fr-FR" sz="2400" b="1" i="1" u="none" strike="noStrike" cap="none" noProof="0" dirty="0">
                <a:solidFill>
                  <a:srgbClr val="FFFFFF"/>
                </a:solidFill>
                <a:latin typeface="Arial"/>
                <a:ea typeface="Arial"/>
                <a:cs typeface="Arial"/>
                <a:sym typeface="Arial"/>
              </a:rPr>
              <a:t>© Rita Willaert</a:t>
            </a:r>
            <a:endParaRPr lang="fr-FR" sz="3600" b="1" i="1" u="none" strike="noStrike" cap="none" noProof="0" dirty="0">
              <a:solidFill>
                <a:schemeClr val="lt1"/>
              </a:solidFill>
              <a:latin typeface="Arial"/>
              <a:ea typeface="Arial"/>
              <a:cs typeface="Arial"/>
              <a:sym typeface="Arial"/>
            </a:endParaRPr>
          </a:p>
        </p:txBody>
      </p:sp>
      <p:sp>
        <p:nvSpPr>
          <p:cNvPr id="27" name="Google Shape;129;p10">
            <a:extLst>
              <a:ext uri="{FF2B5EF4-FFF2-40B4-BE49-F238E27FC236}">
                <a16:creationId xmlns:a16="http://schemas.microsoft.com/office/drawing/2014/main" id="{5C56B8F2-A5C0-9425-DD47-BEB88CAA2DD5}"/>
              </a:ext>
            </a:extLst>
          </p:cNvPr>
          <p:cNvSpPr txBox="1"/>
          <p:nvPr/>
        </p:nvSpPr>
        <p:spPr>
          <a:xfrm>
            <a:off x="4994151" y="12649585"/>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Reindeer Norway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Kia Krarup Hansen</a:t>
            </a:r>
            <a:endParaRPr lang="fr-FR" sz="3600" b="1" i="0" u="none" strike="noStrike" cap="none" noProof="0" dirty="0">
              <a:solidFill>
                <a:schemeClr val="lt1"/>
              </a:solidFill>
              <a:latin typeface="Arial"/>
              <a:ea typeface="Arial"/>
              <a:cs typeface="Arial"/>
              <a:sym typeface="Arial"/>
            </a:endParaRPr>
          </a:p>
        </p:txBody>
      </p:sp>
      <p:sp>
        <p:nvSpPr>
          <p:cNvPr id="28" name="Google Shape;131;p10">
            <a:extLst>
              <a:ext uri="{FF2B5EF4-FFF2-40B4-BE49-F238E27FC236}">
                <a16:creationId xmlns:a16="http://schemas.microsoft.com/office/drawing/2014/main" id="{FD34BA8D-A8E2-02E9-C1F2-23E1232FA6FC}"/>
              </a:ext>
            </a:extLst>
          </p:cNvPr>
          <p:cNvSpPr txBox="1"/>
          <p:nvPr/>
        </p:nvSpPr>
        <p:spPr>
          <a:xfrm>
            <a:off x="4995139" y="6854064"/>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1" u="none" strike="noStrike" cap="none" noProof="0" dirty="0">
                <a:solidFill>
                  <a:srgbClr val="FFFFFF"/>
                </a:solidFill>
                <a:latin typeface="Arial"/>
                <a:ea typeface="Arial"/>
                <a:cs typeface="Arial"/>
                <a:sym typeface="Arial"/>
              </a:rPr>
              <a:t>Sheep &amp; goats Turkey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Michael Benanav</a:t>
            </a:r>
            <a:endParaRPr lang="fr-FR" sz="3600" b="1" i="0" u="none" strike="noStrike" cap="none" noProof="0" dirty="0">
              <a:solidFill>
                <a:schemeClr val="lt1"/>
              </a:solidFill>
              <a:latin typeface="Arial"/>
              <a:ea typeface="Arial"/>
              <a:cs typeface="Arial"/>
              <a:sym typeface="Arial"/>
            </a:endParaRPr>
          </a:p>
        </p:txBody>
      </p:sp>
      <p:sp>
        <p:nvSpPr>
          <p:cNvPr id="29" name="Google Shape;132;p10">
            <a:extLst>
              <a:ext uri="{FF2B5EF4-FFF2-40B4-BE49-F238E27FC236}">
                <a16:creationId xmlns:a16="http://schemas.microsoft.com/office/drawing/2014/main" id="{9414102E-4E0A-9B79-BE98-76C85E564120}"/>
              </a:ext>
            </a:extLst>
          </p:cNvPr>
          <p:cNvSpPr txBox="1"/>
          <p:nvPr/>
        </p:nvSpPr>
        <p:spPr>
          <a:xfrm>
            <a:off x="9779172" y="12609150"/>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Duck India</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a:t>
            </a:r>
            <a:r>
              <a:rPr lang="fr-FR" sz="2400" b="1" i="1" noProof="0" dirty="0">
                <a:solidFill>
                  <a:srgbClr val="FFFFFF"/>
                </a:solidFill>
              </a:rPr>
              <a:t>Mr. Vinodh</a:t>
            </a:r>
            <a:endParaRPr lang="fr-FR" sz="3600" b="1" i="1" u="none" strike="noStrike" cap="none" noProof="0" dirty="0">
              <a:solidFill>
                <a:schemeClr val="lt1"/>
              </a:solidFill>
              <a:latin typeface="Arial"/>
              <a:ea typeface="Arial"/>
              <a:cs typeface="Arial"/>
              <a:sym typeface="Arial"/>
            </a:endParaRPr>
          </a:p>
        </p:txBody>
      </p:sp>
      <p:sp>
        <p:nvSpPr>
          <p:cNvPr id="30" name="Google Shape;133;p10">
            <a:extLst>
              <a:ext uri="{FF2B5EF4-FFF2-40B4-BE49-F238E27FC236}">
                <a16:creationId xmlns:a16="http://schemas.microsoft.com/office/drawing/2014/main" id="{B5CF004B-389E-A39E-6B5C-8F6F9EC3FDF2}"/>
              </a:ext>
            </a:extLst>
          </p:cNvPr>
          <p:cNvSpPr txBox="1"/>
          <p:nvPr/>
        </p:nvSpPr>
        <p:spPr>
          <a:xfrm>
            <a:off x="9781656" y="7557332"/>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Wildlife Australia</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Caroline Jones</a:t>
            </a:r>
            <a:endParaRPr lang="fr-FR" sz="3600" b="1" i="1" u="none" strike="noStrike" cap="none" noProof="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207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descr="A person riding a horse in a herd of cattle&#10;&#10;Description automatically generated with medium confidence"/>
          <p:cNvPicPr preferRelativeResize="0"/>
          <p:nvPr/>
        </p:nvPicPr>
        <p:blipFill rotWithShape="1">
          <a:blip r:embed="rId3">
            <a:alphaModFix/>
          </a:blip>
          <a:srcRect r="45993"/>
          <a:stretch/>
        </p:blipFill>
        <p:spPr>
          <a:xfrm>
            <a:off x="13256834" y="-27782"/>
            <a:ext cx="11137772" cy="13743782"/>
          </a:xfrm>
          <a:prstGeom prst="rect">
            <a:avLst/>
          </a:prstGeom>
          <a:noFill/>
          <a:ln>
            <a:noFill/>
          </a:ln>
        </p:spPr>
      </p:pic>
      <p:sp>
        <p:nvSpPr>
          <p:cNvPr id="139" name="Google Shape;139;p11"/>
          <p:cNvSpPr txBox="1">
            <a:spLocks noGrp="1"/>
          </p:cNvSpPr>
          <p:nvPr>
            <p:ph type="title"/>
          </p:nvPr>
        </p:nvSpPr>
        <p:spPr>
          <a:xfrm>
            <a:off x="704850" y="529389"/>
            <a:ext cx="15633258" cy="1623740"/>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Brève histoire de l'IYRP 2026</a:t>
            </a:r>
          </a:p>
        </p:txBody>
      </p:sp>
      <p:sp>
        <p:nvSpPr>
          <p:cNvPr id="140" name="Google Shape;140;p11"/>
          <p:cNvSpPr txBox="1">
            <a:spLocks noGrp="1"/>
          </p:cNvSpPr>
          <p:nvPr>
            <p:ph type="body" idx="1"/>
          </p:nvPr>
        </p:nvSpPr>
        <p:spPr>
          <a:xfrm>
            <a:off x="824653" y="3005110"/>
            <a:ext cx="11137772" cy="10710890"/>
          </a:xfrm>
          <a:prstGeom prst="rect">
            <a:avLst/>
          </a:prstGeom>
          <a:noFill/>
          <a:ln>
            <a:noFill/>
          </a:ln>
        </p:spPr>
        <p:txBody>
          <a:bodyPr spcFirstLastPara="1" wrap="square" lIns="50800" tIns="50800" rIns="50800" bIns="50800" anchor="ctr" anchorCtr="0">
            <a:normAutofit/>
          </a:bodyPr>
          <a:lstStyle/>
          <a:p>
            <a:pPr>
              <a:buFont typeface="Wingdings" pitchFamily="2" charset="2"/>
              <a:buChar char="Ø"/>
            </a:pPr>
            <a:r>
              <a:rPr lang="fr-FR" sz="4000" dirty="0">
                <a:solidFill>
                  <a:srgbClr val="8D4F3F"/>
                </a:solidFill>
              </a:rPr>
              <a:t>Congrès international sur les pâturages 2008 </a:t>
            </a:r>
          </a:p>
          <a:p>
            <a:pPr>
              <a:buFont typeface="Wingdings" pitchFamily="2" charset="2"/>
              <a:buChar char="Ø"/>
            </a:pPr>
            <a:r>
              <a:rPr lang="fr-FR" sz="4000" dirty="0">
                <a:solidFill>
                  <a:srgbClr val="8D4F3F"/>
                </a:solidFill>
              </a:rPr>
              <a:t>Groupe de soutien à l'IYRP créé en 2017</a:t>
            </a:r>
            <a:br>
              <a:rPr lang="fr-FR" sz="4000" dirty="0">
                <a:solidFill>
                  <a:srgbClr val="8D4F3F"/>
                </a:solidFill>
              </a:rPr>
            </a:br>
            <a:endParaRPr lang="fr-FR" sz="4000" dirty="0">
              <a:solidFill>
                <a:srgbClr val="8D4F3F"/>
              </a:solidFill>
            </a:endParaRPr>
          </a:p>
          <a:p>
            <a:pPr>
              <a:buFont typeface="Wingdings" pitchFamily="2" charset="2"/>
              <a:buChar char="Ø"/>
            </a:pPr>
            <a:r>
              <a:rPr lang="fr-FR" sz="4000" dirty="0">
                <a:solidFill>
                  <a:srgbClr val="8D4F3F"/>
                </a:solidFill>
              </a:rPr>
              <a:t>En 2022, l'Assemblée générale des Nations unies déclare 2026 « Année internationale des pâturages » (IYRP)</a:t>
            </a:r>
          </a:p>
          <a:p>
            <a:pPr>
              <a:buFont typeface="Wingdings" pitchFamily="2" charset="2"/>
              <a:buChar char="Ø"/>
            </a:pPr>
            <a:r>
              <a:rPr lang="fr-FR" sz="4000" dirty="0">
                <a:solidFill>
                  <a:srgbClr val="8D4F3F"/>
                </a:solidFill>
              </a:rPr>
              <a:t>La FAO est l'agence chef de file des Nations unies </a:t>
            </a:r>
          </a:p>
          <a:p>
            <a:pPr>
              <a:buFont typeface="Wingdings" pitchFamily="2" charset="2"/>
              <a:buChar char="Ø"/>
            </a:pPr>
            <a:r>
              <a:rPr lang="fr-FR" sz="4000" dirty="0">
                <a:solidFill>
                  <a:srgbClr val="8D4F3F"/>
                </a:solidFill>
              </a:rPr>
              <a:t>Alliance mondiale pour l'IYRP – rebaptisée en 2024</a:t>
            </a:r>
          </a:p>
        </p:txBody>
      </p:sp>
      <p:pic>
        <p:nvPicPr>
          <p:cNvPr id="141" name="Google Shape;141;p1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142" name="Google Shape;142;p11"/>
          <p:cNvSpPr txBox="1"/>
          <p:nvPr/>
        </p:nvSpPr>
        <p:spPr>
          <a:xfrm>
            <a:off x="13383834" y="1305575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dirty="0">
                <a:solidFill>
                  <a:srgbClr val="FFFFFF"/>
                </a:solidFill>
                <a:latin typeface="Proxima Nova" panose="020B0604020202020204" charset="0"/>
                <a:sym typeface="Arial"/>
              </a:rPr>
              <a:t>© Antolin Avuzela</a:t>
            </a:r>
            <a:endParaRPr lang="fr-FR" sz="1200" b="1" i="0" u="none" strike="noStrike" cap="none" noProof="0"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7" descr="Image"/>
          <p:cNvPicPr preferRelativeResize="0"/>
          <p:nvPr/>
        </p:nvPicPr>
        <p:blipFill rotWithShape="1">
          <a:blip r:embed="rId3">
            <a:alphaModFix amt="74730"/>
          </a:blip>
          <a:srcRect/>
          <a:stretch/>
        </p:blipFill>
        <p:spPr>
          <a:xfrm>
            <a:off x="23217878" y="-1096189"/>
            <a:ext cx="1206324" cy="15908375"/>
          </a:xfrm>
          <a:prstGeom prst="rect">
            <a:avLst/>
          </a:prstGeom>
          <a:noFill/>
          <a:ln>
            <a:noFill/>
          </a:ln>
        </p:spPr>
      </p:pic>
      <p:sp>
        <p:nvSpPr>
          <p:cNvPr id="149" name="Google Shape;149;p37"/>
          <p:cNvSpPr txBox="1"/>
          <p:nvPr/>
        </p:nvSpPr>
        <p:spPr>
          <a:xfrm>
            <a:off x="796900" y="5385501"/>
            <a:ext cx="4776300" cy="2286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dirty="0">
                <a:solidFill>
                  <a:srgbClr val="7E6562"/>
                </a:solidFill>
                <a:latin typeface="Proxima Nova" panose="020B0604020202020204" charset="0"/>
                <a:ea typeface="Helvetica Neue"/>
                <a:cs typeface="Helvetica Neue"/>
                <a:sym typeface="Helvetica Neue"/>
              </a:rPr>
              <a:t>Global Alliance</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dirty="0">
                <a:solidFill>
                  <a:schemeClr val="tx2">
                    <a:lumMod val="10000"/>
                  </a:schemeClr>
                </a:solidFill>
                <a:latin typeface="Proxima Nova" panose="020B0604020202020204" charset="0"/>
                <a:ea typeface="Helvetica Neue"/>
                <a:cs typeface="Helvetica Neue"/>
                <a:sym typeface="Helvetica Neue"/>
              </a:rPr>
              <a:t>Co-chairs, coordinators of Comms Team &amp; Working Groups, website &amp; listserv managers</a:t>
            </a:r>
          </a:p>
        </p:txBody>
      </p:sp>
      <p:sp>
        <p:nvSpPr>
          <p:cNvPr id="150" name="Google Shape;150;p37"/>
          <p:cNvSpPr txBox="1"/>
          <p:nvPr/>
        </p:nvSpPr>
        <p:spPr>
          <a:xfrm>
            <a:off x="10036010" y="2601426"/>
            <a:ext cx="7827300" cy="143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dirty="0">
                <a:solidFill>
                  <a:srgbClr val="7E6562"/>
                </a:solidFill>
                <a:latin typeface="Proxima Nova" panose="020B0604020202020204" charset="0"/>
                <a:ea typeface="Helvetica Neue"/>
                <a:cs typeface="Helvetica Neue"/>
                <a:sym typeface="Helvetica Neue"/>
              </a:rPr>
              <a:t>General IYRP e-list</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dirty="0">
                <a:solidFill>
                  <a:schemeClr val="tx2">
                    <a:lumMod val="10000"/>
                  </a:schemeClr>
                </a:solidFill>
                <a:latin typeface="Proxima Nova" panose="020B0604020202020204" charset="0"/>
                <a:ea typeface="Helvetica Neue"/>
                <a:cs typeface="Helvetica Neue"/>
                <a:sym typeface="Helvetica Neue"/>
              </a:rPr>
              <a:t>~975 addresses primarily for info distribution</a:t>
            </a:r>
          </a:p>
        </p:txBody>
      </p:sp>
      <p:sp>
        <p:nvSpPr>
          <p:cNvPr id="151" name="Google Shape;151;p37"/>
          <p:cNvSpPr txBox="1"/>
          <p:nvPr/>
        </p:nvSpPr>
        <p:spPr>
          <a:xfrm>
            <a:off x="8364560" y="4823589"/>
            <a:ext cx="111702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dirty="0">
                <a:solidFill>
                  <a:srgbClr val="7E6562"/>
                </a:solidFill>
                <a:latin typeface="Proxima Nova" panose="020B0604020202020204" charset="0"/>
                <a:ea typeface="Helvetica Neue"/>
                <a:cs typeface="Helvetica Neue"/>
                <a:sym typeface="Helvetica Neue"/>
              </a:rPr>
              <a:t>International Support Group (ISG)</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dirty="0">
                <a:solidFill>
                  <a:schemeClr val="tx2">
                    <a:lumMod val="10000"/>
                  </a:schemeClr>
                </a:solidFill>
                <a:latin typeface="Proxima Nova" panose="020B0604020202020204" charset="0"/>
                <a:ea typeface="Helvetica Neue"/>
                <a:cs typeface="Helvetica Neue"/>
                <a:sym typeface="Helvetica Neue"/>
              </a:rPr>
              <a:t>~550 </a:t>
            </a:r>
            <a:r>
              <a:rPr lang="en-GB" sz="2500" i="1" u="none" strike="noStrike" cap="none" noProof="0" dirty="0">
                <a:solidFill>
                  <a:schemeClr val="tx2">
                    <a:lumMod val="10000"/>
                  </a:schemeClr>
                </a:solidFill>
                <a:latin typeface="Proxima Nova" panose="020B0604020202020204" charset="0"/>
                <a:ea typeface="Helvetica Neue"/>
                <a:cs typeface="Helvetica Neue"/>
                <a:sym typeface="Helvetica Neue"/>
              </a:rPr>
              <a:t>active</a:t>
            </a:r>
            <a:r>
              <a:rPr lang="fr-FR" sz="2500" i="1" u="none" strike="noStrike" cap="none" noProof="0" dirty="0">
                <a:solidFill>
                  <a:schemeClr val="tx2">
                    <a:lumMod val="10000"/>
                  </a:schemeClr>
                </a:solidFill>
                <a:latin typeface="Proxima Nova" panose="020B0604020202020204" charset="0"/>
                <a:ea typeface="Helvetica Neue"/>
                <a:cs typeface="Helvetica Neue"/>
                <a:sym typeface="Helvetica Neue"/>
              </a:rPr>
              <a:t> partners, Friends of IYRP, including GCG members &amp; Global Alliance</a:t>
            </a:r>
          </a:p>
        </p:txBody>
      </p:sp>
      <p:sp>
        <p:nvSpPr>
          <p:cNvPr id="152" name="Google Shape;152;p37"/>
          <p:cNvSpPr txBox="1"/>
          <p:nvPr/>
        </p:nvSpPr>
        <p:spPr>
          <a:xfrm>
            <a:off x="7346660" y="7243614"/>
            <a:ext cx="13206000" cy="1882528"/>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dirty="0">
                <a:solidFill>
                  <a:srgbClr val="7E6562"/>
                </a:solidFill>
                <a:latin typeface="Proxima Nova" panose="020B0604020202020204" charset="0"/>
                <a:ea typeface="Helvetica Neue"/>
                <a:cs typeface="Helvetica Neue"/>
                <a:sym typeface="Helvetica Neue"/>
              </a:rPr>
              <a:t>Global Coordinating Group (GCG)</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dirty="0">
                <a:solidFill>
                  <a:schemeClr val="tx2">
                    <a:lumMod val="10000"/>
                  </a:schemeClr>
                </a:solidFill>
                <a:latin typeface="Proxima Nova" panose="020B0604020202020204" charset="0"/>
                <a:ea typeface="Helvetica Neue"/>
                <a:cs typeface="Helvetica Neue"/>
                <a:sym typeface="Helvetica Neue"/>
              </a:rPr>
              <a:t>~50 members (Global Alliance, RISG chairs &amp; reps from key support partners; Govt of Mongolia, FAO, ICARDA, ILC, ILRI, IUCN, UNEP, WAMIP)</a:t>
            </a:r>
          </a:p>
        </p:txBody>
      </p:sp>
      <p:sp>
        <p:nvSpPr>
          <p:cNvPr id="153" name="Google Shape;153;p37"/>
          <p:cNvSpPr txBox="1"/>
          <p:nvPr/>
        </p:nvSpPr>
        <p:spPr>
          <a:xfrm>
            <a:off x="4800600" y="10696075"/>
            <a:ext cx="6103938"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dirty="0">
                <a:solidFill>
                  <a:srgbClr val="7E6562"/>
                </a:solidFill>
                <a:latin typeface="Proxima Nova" panose="020B0604020202020204" charset="0"/>
                <a:ea typeface="Helvetica Neue"/>
                <a:cs typeface="Helvetica Neue"/>
                <a:sym typeface="Helvetica Neue"/>
              </a:rPr>
              <a:t>Global Communications Team</a:t>
            </a:r>
            <a:endParaRPr lang="fr-FR" sz="2400" b="1" i="1" u="none" strike="noStrike" cap="none" noProof="0" dirty="0">
              <a:solidFill>
                <a:srgbClr val="7F7F7F"/>
              </a:solidFill>
              <a:latin typeface="Proxima Nova" panose="020B0604020202020204" charset="0"/>
              <a:ea typeface="Helvetica Neue"/>
              <a:cs typeface="Helvetica Neue"/>
              <a:sym typeface="Helvetica Neue"/>
            </a:endParaRPr>
          </a:p>
        </p:txBody>
      </p:sp>
      <p:sp>
        <p:nvSpPr>
          <p:cNvPr id="154" name="Google Shape;154;p37"/>
          <p:cNvSpPr txBox="1"/>
          <p:nvPr/>
        </p:nvSpPr>
        <p:spPr>
          <a:xfrm>
            <a:off x="11307963" y="10696075"/>
            <a:ext cx="5230500" cy="1408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dirty="0">
                <a:solidFill>
                  <a:srgbClr val="7E6562"/>
                </a:solidFill>
                <a:latin typeface="Proxima Nova" panose="020B0604020202020204" charset="0"/>
                <a:ea typeface="Helvetica Neue"/>
                <a:cs typeface="Helvetica Neue"/>
                <a:sym typeface="Helvetica Neue"/>
              </a:rPr>
              <a:t>Working Groups (WG)</a:t>
            </a:r>
            <a:endParaRPr lang="fr-FR" sz="2400" b="1" i="1" u="none" strike="noStrike" cap="none" noProof="0" dirty="0">
              <a:solidFill>
                <a:srgbClr val="7F7F7F"/>
              </a:solidFill>
              <a:latin typeface="Proxima Nova" panose="020B0604020202020204" charset="0"/>
              <a:ea typeface="Helvetica Neue"/>
              <a:cs typeface="Helvetica Neue"/>
              <a:sym typeface="Helvetica Neue"/>
            </a:endParaRPr>
          </a:p>
        </p:txBody>
      </p:sp>
      <p:sp>
        <p:nvSpPr>
          <p:cNvPr id="155" name="Google Shape;155;p37"/>
          <p:cNvSpPr txBox="1"/>
          <p:nvPr/>
        </p:nvSpPr>
        <p:spPr>
          <a:xfrm>
            <a:off x="16890025" y="10696075"/>
            <a:ext cx="57795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dirty="0">
                <a:solidFill>
                  <a:srgbClr val="7E6562"/>
                </a:solidFill>
                <a:latin typeface="Proxima Nova" panose="020B0604020202020204" charset="0"/>
                <a:ea typeface="Helvetica Neue"/>
                <a:cs typeface="Helvetica Neue"/>
                <a:sym typeface="Helvetica Neue"/>
              </a:rPr>
              <a:t>Regional Support Groups (RISG)</a:t>
            </a:r>
            <a:endParaRPr lang="fr-FR" sz="2400" b="1" i="1" u="none" strike="noStrike" cap="none" noProof="0" dirty="0">
              <a:solidFill>
                <a:srgbClr val="7F7F7F"/>
              </a:solidFill>
              <a:latin typeface="Proxima Nova" panose="020B0604020202020204" charset="0"/>
              <a:ea typeface="Helvetica Neue"/>
              <a:cs typeface="Helvetica Neue"/>
              <a:sym typeface="Helvetica Neue"/>
            </a:endParaRPr>
          </a:p>
        </p:txBody>
      </p:sp>
      <p:sp>
        <p:nvSpPr>
          <p:cNvPr id="156" name="Google Shape;156;p37"/>
          <p:cNvSpPr txBox="1">
            <a:spLocks noGrp="1"/>
          </p:cNvSpPr>
          <p:nvPr>
            <p:ph type="title"/>
          </p:nvPr>
        </p:nvSpPr>
        <p:spPr>
          <a:xfrm>
            <a:off x="704849" y="529389"/>
            <a:ext cx="21439533" cy="1623740"/>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Structure de l'Alliance mondiale de l'IYRP</a:t>
            </a:r>
          </a:p>
        </p:txBody>
      </p:sp>
      <p:cxnSp>
        <p:nvCxnSpPr>
          <p:cNvPr id="157" name="Google Shape;157;p37"/>
          <p:cNvCxnSpPr>
            <a:cxnSpLocks/>
            <a:endCxn id="150" idx="1"/>
          </p:cNvCxnSpPr>
          <p:nvPr/>
        </p:nvCxnSpPr>
        <p:spPr>
          <a:xfrm flipV="1">
            <a:off x="5573200" y="3316626"/>
            <a:ext cx="4462810" cy="2391375"/>
          </a:xfrm>
          <a:prstGeom prst="straightConnector1">
            <a:avLst/>
          </a:prstGeom>
          <a:noFill/>
          <a:ln w="34925" cap="flat" cmpd="sng">
            <a:solidFill>
              <a:srgbClr val="AEB2B2"/>
            </a:solidFill>
            <a:prstDash val="solid"/>
            <a:round/>
            <a:headEnd type="triangle" w="med" len="med"/>
            <a:tailEnd type="triangle" w="med" len="med"/>
          </a:ln>
        </p:spPr>
      </p:cxnSp>
      <p:cxnSp>
        <p:nvCxnSpPr>
          <p:cNvPr id="158" name="Google Shape;158;p37"/>
          <p:cNvCxnSpPr>
            <a:stCxn id="149" idx="3"/>
            <a:endCxn id="151" idx="1"/>
          </p:cNvCxnSpPr>
          <p:nvPr/>
        </p:nvCxnSpPr>
        <p:spPr>
          <a:xfrm flipV="1">
            <a:off x="5573200" y="5602539"/>
            <a:ext cx="2791360" cy="925962"/>
          </a:xfrm>
          <a:prstGeom prst="straightConnector1">
            <a:avLst/>
          </a:prstGeom>
          <a:noFill/>
          <a:ln w="34925" cap="flat" cmpd="sng">
            <a:solidFill>
              <a:srgbClr val="AEB2B2"/>
            </a:solidFill>
            <a:prstDash val="solid"/>
            <a:round/>
            <a:headEnd type="triangle" w="med" len="med"/>
            <a:tailEnd type="triangle" w="med" len="med"/>
          </a:ln>
        </p:spPr>
      </p:cxnSp>
      <p:cxnSp>
        <p:nvCxnSpPr>
          <p:cNvPr id="159" name="Google Shape;159;p37"/>
          <p:cNvCxnSpPr>
            <a:cxnSpLocks/>
            <a:endCxn id="152" idx="1"/>
          </p:cNvCxnSpPr>
          <p:nvPr/>
        </p:nvCxnSpPr>
        <p:spPr>
          <a:xfrm>
            <a:off x="5573200" y="7390626"/>
            <a:ext cx="1773460" cy="794252"/>
          </a:xfrm>
          <a:prstGeom prst="straightConnector1">
            <a:avLst/>
          </a:prstGeom>
          <a:noFill/>
          <a:ln w="34925" cap="flat" cmpd="sng">
            <a:solidFill>
              <a:srgbClr val="AEB2B2"/>
            </a:solidFill>
            <a:prstDash val="solid"/>
            <a:round/>
            <a:headEnd type="triangle" w="med" len="med"/>
            <a:tailEnd type="triangle" w="med" len="med"/>
          </a:ln>
        </p:spPr>
      </p:cxnSp>
      <p:cxnSp>
        <p:nvCxnSpPr>
          <p:cNvPr id="167" name="Google Shape;167;p37"/>
          <p:cNvCxnSpPr/>
          <p:nvPr/>
        </p:nvCxnSpPr>
        <p:spPr>
          <a:xfrm rot="10800000">
            <a:off x="13924665" y="4219028"/>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168" name="Google Shape;168;p37"/>
          <p:cNvCxnSpPr/>
          <p:nvPr/>
        </p:nvCxnSpPr>
        <p:spPr>
          <a:xfrm rot="10800000">
            <a:off x="13949781" y="6536135"/>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2" name="Google Shape;168;p37">
            <a:extLst>
              <a:ext uri="{FF2B5EF4-FFF2-40B4-BE49-F238E27FC236}">
                <a16:creationId xmlns:a16="http://schemas.microsoft.com/office/drawing/2014/main" id="{D16BAD1F-1DDC-7D35-396E-F337505A8825}"/>
              </a:ext>
            </a:extLst>
          </p:cNvPr>
          <p:cNvCxnSpPr>
            <a:cxnSpLocks/>
            <a:stCxn id="154" idx="0"/>
            <a:endCxn id="152" idx="2"/>
          </p:cNvCxnSpPr>
          <p:nvPr/>
        </p:nvCxnSpPr>
        <p:spPr>
          <a:xfrm flipV="1">
            <a:off x="13923213" y="9126142"/>
            <a:ext cx="26447" cy="1569933"/>
          </a:xfrm>
          <a:prstGeom prst="straightConnector1">
            <a:avLst/>
          </a:prstGeom>
          <a:noFill/>
          <a:ln w="34925" cap="flat" cmpd="sng">
            <a:solidFill>
              <a:srgbClr val="AEB2B2"/>
            </a:solidFill>
            <a:prstDash val="solid"/>
            <a:round/>
            <a:headEnd type="triangle" w="med" len="med"/>
            <a:tailEnd type="triangle" w="med" len="med"/>
          </a:ln>
        </p:spPr>
      </p:cxnSp>
      <p:cxnSp>
        <p:nvCxnSpPr>
          <p:cNvPr id="5" name="Google Shape;168;p37">
            <a:extLst>
              <a:ext uri="{FF2B5EF4-FFF2-40B4-BE49-F238E27FC236}">
                <a16:creationId xmlns:a16="http://schemas.microsoft.com/office/drawing/2014/main" id="{6DF8730E-450B-D01B-0840-4599DFEEE1C6}"/>
              </a:ext>
            </a:extLst>
          </p:cNvPr>
          <p:cNvCxnSpPr>
            <a:cxnSpLocks/>
          </p:cNvCxnSpPr>
          <p:nvPr/>
        </p:nvCxnSpPr>
        <p:spPr>
          <a:xfrm flipV="1">
            <a:off x="7852569" y="9223938"/>
            <a:ext cx="2582012" cy="1401799"/>
          </a:xfrm>
          <a:prstGeom prst="straightConnector1">
            <a:avLst/>
          </a:prstGeom>
          <a:noFill/>
          <a:ln w="34925" cap="flat" cmpd="sng">
            <a:solidFill>
              <a:srgbClr val="AEB2B2"/>
            </a:solidFill>
            <a:prstDash val="solid"/>
            <a:round/>
            <a:headEnd type="triangle" w="med" len="med"/>
            <a:tailEnd type="triangle" w="med" len="med"/>
          </a:ln>
        </p:spPr>
      </p:cxnSp>
      <p:cxnSp>
        <p:nvCxnSpPr>
          <p:cNvPr id="9" name="Google Shape;168;p37">
            <a:extLst>
              <a:ext uri="{FF2B5EF4-FFF2-40B4-BE49-F238E27FC236}">
                <a16:creationId xmlns:a16="http://schemas.microsoft.com/office/drawing/2014/main" id="{F2B05306-24ED-41ED-7B12-C5AB80155327}"/>
              </a:ext>
            </a:extLst>
          </p:cNvPr>
          <p:cNvCxnSpPr>
            <a:cxnSpLocks/>
          </p:cNvCxnSpPr>
          <p:nvPr/>
        </p:nvCxnSpPr>
        <p:spPr>
          <a:xfrm>
            <a:off x="17814427" y="9223938"/>
            <a:ext cx="1965348" cy="1401799"/>
          </a:xfrm>
          <a:prstGeom prst="straightConnector1">
            <a:avLst/>
          </a:prstGeom>
          <a:noFill/>
          <a:ln w="34925" cap="flat" cmpd="sng">
            <a:solidFill>
              <a:srgbClr val="AEB2B2"/>
            </a:solidFill>
            <a:prstDash val="solid"/>
            <a:round/>
            <a:headEnd type="triangle" w="med" len="med"/>
            <a:tailEnd type="triangle" w="med" len="med"/>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6243</TotalTime>
  <Words>4006</Words>
  <Application>Microsoft Macintosh PowerPoint</Application>
  <PresentationFormat>Custom</PresentationFormat>
  <Paragraphs>280</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Helvetica Neue Light</vt:lpstr>
      <vt:lpstr>Proxima Nova</vt:lpstr>
      <vt:lpstr>Helvetica Neue</vt:lpstr>
      <vt:lpstr>Arial</vt:lpstr>
      <vt:lpstr>Wingdings</vt:lpstr>
      <vt:lpstr>White</vt:lpstr>
      <vt:lpstr>PowerPoint Presentation</vt:lpstr>
      <vt:lpstr>Aperçu de la présentation</vt:lpstr>
      <vt:lpstr>Pourquoi avons-nous besoin d'un IYRP ?</vt:lpstr>
      <vt:lpstr>Atteindre la durabilité</vt:lpstr>
      <vt:lpstr>PowerPoint Presentation</vt:lpstr>
      <vt:lpstr>PowerPoint Presentation</vt:lpstr>
      <vt:lpstr>Diversité des animaux dans les pâturages</vt:lpstr>
      <vt:lpstr>Brève histoire de l'IYRP 2026</vt:lpstr>
      <vt:lpstr>Structure de l'Alliance mondiale de l'IYRP</vt:lpstr>
      <vt:lpstr>Groupes régionaux de soutien à l'IYRP (RISG)</vt:lpstr>
      <vt:lpstr>Plan d'action mondial 2025-2026 de l'IYRP</vt:lpstr>
      <vt:lpstr>Génération de connaissances par le biais de groupes de travail thématiques</vt:lpstr>
      <vt:lpstr>PowerPoint Presentation</vt:lpstr>
      <vt:lpstr>Sensibiliser le public à travers 12 thèmes mondiaux ~ un pour chaque mois de l'année 2026</vt:lpstr>
      <vt:lpstr>PowerPoint Presentation</vt:lpstr>
      <vt:lpstr>PowerPoint Presentation</vt:lpstr>
      <vt:lpstr>PowerPoint Presentation</vt:lpstr>
      <vt:lpstr>PowerPoint Presentation</vt:lpstr>
      <vt:lpstr>PowerPoint Presentation</vt:lpstr>
      <vt:lpstr>Au-delà de 2026 : appel à une décennie d'action</vt:lpstr>
      <vt:lpstr>Rejoignez-nous pour l'IYRP ! https://iyrp.info/ iyrp2026@gmail.com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Maryam Niamir-Fuller</cp:lastModifiedBy>
  <cp:revision>40</cp:revision>
  <dcterms:modified xsi:type="dcterms:W3CDTF">2025-09-11T12:57:37Z</dcterms:modified>
</cp:coreProperties>
</file>