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76"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8" r:id="rId22"/>
  </p:sldIdLst>
  <p:sldSz cx="24384000" cy="13716000"/>
  <p:notesSz cx="6858000" cy="9144000"/>
  <p:embeddedFontLst>
    <p:embeddedFont>
      <p:font typeface="Helvetica Neue" panose="02000503000000020004" pitchFamily="2" charset="0"/>
      <p:regular r:id="rId24"/>
      <p:bold r:id="rId25"/>
      <p:italic r:id="rId26"/>
      <p:boldItalic r:id="rId27"/>
    </p:embeddedFont>
    <p:embeddedFont>
      <p:font typeface="Helvetica Neue Light" panose="02000403000000020004" pitchFamily="2" charset="0"/>
      <p:regular r:id="rId28"/>
      <p:bold r:id="rId29"/>
      <p:italic r:id="rId30"/>
      <p:boldItalic r:id="rId31"/>
    </p:embeddedFont>
    <p:embeddedFont>
      <p:font typeface="Proxima Nova" panose="02000506030000020004" pitchFamily="2" charset="0"/>
      <p:regular r:id="rId32"/>
      <p:bold r:id="rId33"/>
      <p:italic r:id="rId34"/>
      <p:boldItalic r:id="rId35"/>
    </p:embeddedFont>
    <p:embeddedFont>
      <p:font typeface="Proxima Nova Semibold" panose="02000506030000020004"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gJQPISThUvTiSwtW3FmM5TTJyW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4F3F"/>
    <a:srgbClr val="984853"/>
    <a:srgbClr val="687476"/>
    <a:srgbClr val="FFFFFF"/>
    <a:srgbClr val="846C69"/>
    <a:srgbClr val="878E8D"/>
    <a:srgbClr val="695653"/>
    <a:srgbClr val="B3A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92"/>
    <p:restoredTop sz="75074" autoAdjust="0"/>
  </p:normalViewPr>
  <p:slideViewPr>
    <p:cSldViewPr snapToGrid="0">
      <p:cViewPr varScale="1">
        <p:scale>
          <a:sx n="36" d="100"/>
          <a:sy n="36" d="100"/>
        </p:scale>
        <p:origin x="624"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dirty="0"/>
              <a:t>La función de los RISG es centrarse en sus regiones para crear conciencia, fomentar la cooperación y liderar los esfuerzos de comunicación sobre el IYRP. Entre los logros más destacados de los RISG se incluyen: la sensibilización sobre el valor económico total del pastoreo en África Oriental (CELEP 2021); la conferencia sobre pastoreo y restauración de pastizales celebrada en Burkina Faso en 2019; los premios anuales al pastoreo en Asia Meridional, Asia Central y Mongolia; el Festival del Camello en el desierto de Gobi, Mongolia, en 2021; los eventos de los Pastores de Renos del Mundo en el Foro Mundial de la Alimentación en Roma en 2022; la declaración de la trashumancia como Patrimonio Cultural Inmaterial de la Humanidad por la UNESCO en diciembre de 2023, basada en varias solicitudes europeas; la promoción de las voces indígenas en el Congreso Internacional de Pastizales en Australia en 2025; la sensibilización sobre la cría de yaks en las tierras altas de Asia; Conversaciones anuales «Campfire» con jóvenes y pueblos indígenas en las reuniones de la Sociedad para la Gestión de Pastizales en los Estados Unidos; y un Encuentro de Pastores Andinos en agosto de 2025. </a:t>
            </a:r>
          </a:p>
          <a:p>
            <a:br>
              <a:rPr lang="en-US" dirty="0"/>
            </a:br>
            <a:endParaRPr lang="en-US" dirty="0"/>
          </a:p>
        </p:txBody>
      </p:sp>
      <p:sp>
        <p:nvSpPr>
          <p:cNvPr id="171" name="Google Shape;17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dirty="0"/>
              <a:t>El Plan de Acción Global del IYRP fue desarrollado por el Grupo de Coordinación Global de la Alianza Global del IYRP, con los objetivos de crear conciencia y formar coaliciones de pastores a corto plazo, y promover una mayor generación de conocimientos, la mejora de las políticas y la inversión adecuada a largo plazo. </a:t>
            </a:r>
            <a:endParaRPr lang="en-US" dirty="0"/>
          </a:p>
          <a:p>
            <a:br>
              <a:rPr lang="en-US" dirty="0"/>
            </a:br>
            <a:endParaRPr lang="en-US" dirty="0"/>
          </a:p>
        </p:txBody>
      </p:sp>
      <p:sp>
        <p:nvSpPr>
          <p:cNvPr id="191" name="Google Shape;19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dirty="0"/>
              <a:t>Los grupos de trabajo de la Alianza Global del IYRP reúnen a eminentes científicos, profesionales y expertos en pastoreo. Su objetivo inmediato es priorizar las cuestiones clave que requieren atención urgente, como el verdadero valor de los pastizales y el pastoreo para el PIB, o el rápido ritmo de conversión de los pastizales. También destacan las áreas en las que es necesario seguir investigando y recopilando pruebas. </a:t>
            </a:r>
          </a:p>
          <a:p>
            <a:br>
              <a:rPr lang="en-US" dirty="0"/>
            </a:br>
            <a:endParaRPr lang="en-US" dirty="0"/>
          </a:p>
        </p:txBody>
      </p:sp>
      <p:sp>
        <p:nvSpPr>
          <p:cNvPr id="200" name="Google Shape;20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dirty="0"/>
              <a:t>Los grupos de trabajo llevan trabajando desde 2023 para desarrollar las últimas pruebas y conocimientos científicos que ahora sustentan los mensajes clave que ha adoptado el Plan de Acción Global. Estos también constituirán la base de la campaña de comunicación que se lanzará en enero de 2026. </a:t>
            </a:r>
          </a:p>
          <a:p>
            <a:br>
              <a:rPr lang="en-US" dirty="0"/>
            </a:br>
            <a:endParaRPr lang="en-US" dirty="0"/>
          </a:p>
        </p:txBody>
      </p:sp>
      <p:sp>
        <p:nvSpPr>
          <p:cNvPr id="209" name="Google Shape;20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dirty="0"/>
              <a:t>Los 12 temas globales se desarrollaron inicialmente en 2017 y se actualizaron en 2024. Rinden homenaje a las numerosas cuestiones críticas relacionadas con los pastizales y los pastores en la actualidad, dentro de un marco integrado coherente con los ODS (Objetivos de Desarrollo Sostenible) y tal y como los definen los grupos de trabajo del IYRP. Se asignan a los meses en los que hay días internacionales relevantes para generar mayores sinergias en la sensibilización. Sin embargo, cada región también tendrá fiestas nacionales y eventos relacionados con el pastoreo a lo largo del año, por lo que los 12 temas pueden destacarse según su relevancia. </a:t>
            </a:r>
          </a:p>
          <a:p>
            <a:br>
              <a:rPr lang="es-ES_tradnl" noProof="0" dirty="0"/>
            </a:br>
            <a:endParaRPr lang="es-ES_tradnl" noProof="0" dirty="0"/>
          </a:p>
          <a:p>
            <a:r>
              <a:rPr lang="es-ES_tradnl" noProof="0" dirty="0"/>
              <a:t>Además de los 12 temas, también presentaremos un animal de pastoreo por mes y una comunidad de pastores por mes. </a:t>
            </a:r>
          </a:p>
          <a:p>
            <a:br>
              <a:rPr lang="en-US" dirty="0"/>
            </a:br>
            <a:endParaRPr lang="en-US" dirty="0"/>
          </a:p>
        </p:txBody>
      </p:sp>
      <p:sp>
        <p:nvSpPr>
          <p:cNvPr id="218" name="Google Shape;21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dirty="0"/>
              <a:t>Es necesario aumentar cada vez más la conciencia sobre el valor de los pastizales y la gestión de estas tierras por parte de los pastores. El público en general, que podría pensar que la carne es perjudicial para el planeta, los responsables políticos, que podrían pensar que el pastoreo es una forma de producción obsoleta, o los jóvenes pastores, que podrían no ver ningún futuro, todos ellos deben reconsiderar su postura. </a:t>
            </a:r>
          </a:p>
          <a:p>
            <a:br>
              <a:rPr lang="es-ES_tradnl" noProof="0" dirty="0"/>
            </a:br>
            <a:endParaRPr lang="es-ES_tradnl" noProof="0" dirty="0"/>
          </a:p>
          <a:p>
            <a:r>
              <a:rPr lang="es-ES_tradnl" noProof="0" dirty="0"/>
              <a:t>Los pastores y la sociedad civil y los funcionarios del gobierno local que los apoyan están llevando a cabo muchas acciones positivas para aumentar la concienciación y disipar los mitos. Hay mucho que celebrar. </a:t>
            </a:r>
          </a:p>
          <a:p>
            <a:br>
              <a:rPr lang="en-US" dirty="0"/>
            </a:br>
            <a:endParaRPr lang="en-US" dirty="0"/>
          </a:p>
        </p:txBody>
      </p:sp>
      <p:sp>
        <p:nvSpPr>
          <p:cNvPr id="226" name="Google Shape;22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rgbClr val="FFFFFF"/>
                </a:highlight>
              </a:rPr>
              <a:t>Desde 2017, la Alianza Global IYRP ha estado abogando por un cambio de políticas a todos los niveles. Esto ha tenido eco en muchos países, incluidos los 62 que copatrocinaron la propuesta del IYRP en la Asamblea General de las Naciones Unidas. Ha dado lugar a varias decisiones políticas importantes, entre ellas:</a:t>
            </a:r>
          </a:p>
          <a:p>
            <a:endParaRPr lang="es-ES_tradnl" sz="1100" noProof="0" dirty="0">
              <a:highlight>
                <a:srgbClr val="FFFFFF"/>
              </a:highlight>
            </a:endParaRPr>
          </a:p>
          <a:p>
            <a:r>
              <a:rPr lang="es-ES_tradnl" sz="1100" noProof="0" dirty="0">
                <a:highlight>
                  <a:srgbClr val="FFFFFF"/>
                </a:highlight>
              </a:rPr>
              <a:t>La AMCEN (Conferencia Ministerial Africana sobre el Medio Ambiente) de 2017 pidió a la Asamblea General de las Naciones Unidas que designara el IYRP</a:t>
            </a:r>
          </a:p>
          <a:p>
            <a:endParaRPr lang="es-ES_tradnl" sz="1100" noProof="0" dirty="0">
              <a:highlight>
                <a:srgbClr val="FFFFFF"/>
              </a:highlight>
            </a:endParaRPr>
          </a:p>
          <a:p>
            <a:r>
              <a:rPr lang="es-ES_tradnl" sz="1100" noProof="0" dirty="0">
                <a:highlight>
                  <a:srgbClr val="FFFFFF"/>
                </a:highlight>
              </a:rPr>
              <a:t>La Asamblea de las Naciones Unidas para el Medio Ambiente, UNEA-4 (marzo de 2019), aprobó una resolución sobre pastizales sostenibles y pastores.</a:t>
            </a:r>
          </a:p>
          <a:p>
            <a:endParaRPr lang="es-ES_tradnl" sz="1100" noProof="0" dirty="0">
              <a:highlight>
                <a:srgbClr val="FFFFFF"/>
              </a:highlight>
            </a:endParaRPr>
          </a:p>
          <a:p>
            <a:r>
              <a:rPr lang="es-ES_tradnl" sz="1100" noProof="0" dirty="0">
                <a:highlight>
                  <a:srgbClr val="FFFFFF"/>
                </a:highlight>
              </a:rPr>
              <a:t>La COP 16 de la CNULD (diciembre de 2024) adoptó la primera resolución sobre pastizales y pastores.</a:t>
            </a:r>
          </a:p>
          <a:p>
            <a:endParaRPr lang="es-ES_tradnl" sz="1100" noProof="0" dirty="0">
              <a:highlight>
                <a:srgbClr val="FFFFFF"/>
              </a:highlight>
            </a:endParaRPr>
          </a:p>
          <a:p>
            <a:r>
              <a:rPr lang="es-ES_tradnl" sz="1100" noProof="0" dirty="0">
                <a:highlight>
                  <a:srgbClr val="FFFFFF"/>
                </a:highlight>
              </a:rPr>
              <a:t>La CMS estableció un grupo de trabajo especial sobre pastoreo en el marco de su Consejo Científico, y la COP 15 de la CMS (marzo de 2026), en Campo Grande (Brasil), revisará el informe de este grupo de trabajo.</a:t>
            </a:r>
            <a:br>
              <a:rPr lang="es-ES_tradnl" sz="1100" noProof="0" dirty="0">
                <a:highlight>
                  <a:srgbClr val="FFFFFF"/>
                </a:highlight>
              </a:rPr>
            </a:br>
            <a:endParaRPr lang="es-ES_tradnl" sz="1100" noProof="0" dirty="0">
              <a:highlight>
                <a:srgbClr val="FFFFFF"/>
              </a:highlight>
            </a:endParaRPr>
          </a:p>
          <a:p>
            <a:r>
              <a:rPr lang="es-ES_tradnl" sz="1100" noProof="0" dirty="0">
                <a:highlight>
                  <a:srgbClr val="FFFFFF"/>
                </a:highlight>
              </a:rPr>
              <a:t>Para obtener más información sobre lo que la Alianza Global del IYRP está organizando en estas Conferencias de las Partes, envíe un correo electrónico a</a:t>
            </a:r>
            <a:r>
              <a:rPr lang="es-ES_tradnl" sz="1100" b="0" i="0" u="none" strike="noStrike" cap="none" noProof="0" dirty="0">
                <a:solidFill>
                  <a:srgbClr val="846C69"/>
                </a:solidFill>
                <a:highlight>
                  <a:srgbClr val="FFFFFF"/>
                </a:highlight>
                <a:latin typeface="Proxima Nova"/>
                <a:ea typeface="Proxima Nova"/>
                <a:cs typeface="Proxima Nova"/>
                <a:sym typeface="Proxima Nova"/>
              </a:rPr>
              <a:t>: iyrp@iyrp.info</a:t>
            </a:r>
          </a:p>
          <a:p>
            <a:pPr marL="0" marR="0" lvl="0" indent="0" algn="l" rtl="0">
              <a:lnSpc>
                <a:spcPct val="117999"/>
              </a:lnSpc>
              <a:spcBef>
                <a:spcPts val="0"/>
              </a:spcBef>
              <a:spcAft>
                <a:spcPts val="0"/>
              </a:spcAft>
              <a:buClr>
                <a:srgbClr val="000000"/>
              </a:buClr>
              <a:buSzPts val="1400"/>
              <a:buFont typeface="Arial"/>
              <a:buNone/>
            </a:pPr>
            <a:endParaRPr dirty="0"/>
          </a:p>
        </p:txBody>
      </p:sp>
      <p:sp>
        <p:nvSpPr>
          <p:cNvPr id="233" name="Google Shape;23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792a2be05f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200" noProof="0" dirty="0"/>
              <a:t>La Alianza Global IYRP hace un llamamiento para:</a:t>
            </a:r>
          </a:p>
          <a:p>
            <a:endParaRPr lang="es-ES_tradnl" sz="1200" noProof="0" dirty="0"/>
          </a:p>
          <a:p>
            <a:pPr>
              <a:buFont typeface="Wingdings" pitchFamily="2" charset="2"/>
              <a:buChar char="Ø"/>
            </a:pPr>
            <a:r>
              <a:rPr lang="es-ES_tradnl" sz="1200" noProof="0" dirty="0"/>
              <a:t>Colaborar con los países para aprovechar las inversiones en pastizales sostenibles y el desarrollo pastoral.</a:t>
            </a:r>
          </a:p>
          <a:p>
            <a:pPr>
              <a:buFont typeface="Wingdings" pitchFamily="2" charset="2"/>
              <a:buChar char="Ø"/>
            </a:pPr>
            <a:r>
              <a:rPr lang="es-ES_tradnl" sz="1200" noProof="0" dirty="0"/>
              <a:t>Promover las normas establecidas (por ejemplo, VGGT, FPIC) y abogar por el desarrollo de nuevas normas, en particular la Norma de Certificación de Pastizales del Consejo de Administración de Pastizales.</a:t>
            </a:r>
          </a:p>
          <a:p>
            <a:pPr>
              <a:buFont typeface="Wingdings" pitchFamily="2" charset="2"/>
              <a:buChar char="Ø"/>
            </a:pPr>
            <a:r>
              <a:rPr lang="es-ES_tradnl" sz="1200" noProof="0" dirty="0"/>
              <a:t>Colaboración con socios nacionales e internacionales para el desarrollo, instituciones financieras multilaterales y otras entidades para adoptar normas y buenas prácticas y aumentar la ambición de los proyectos y programas sobre pastizales y pastores.</a:t>
            </a:r>
          </a:p>
          <a:p>
            <a:pPr>
              <a:buFont typeface="Wingdings" pitchFamily="2" charset="2"/>
              <a:buChar char="Ø"/>
            </a:pPr>
            <a:r>
              <a:rPr lang="es-ES_tradnl" sz="1200" noProof="0" dirty="0"/>
              <a:t>Solicitud de más financiación de fondos medioambientales mundiales, como el FMAM, el FVC, el Fondo de Adaptación, etc., para proyectos relacionados con los pastizales y el pastoreo. </a:t>
            </a:r>
          </a:p>
          <a:p>
            <a:pPr marL="0" marR="0" lvl="0" indent="0" algn="l" rtl="0">
              <a:lnSpc>
                <a:spcPct val="117999"/>
              </a:lnSpc>
              <a:spcBef>
                <a:spcPts val="0"/>
              </a:spcBef>
              <a:spcAft>
                <a:spcPts val="0"/>
              </a:spcAft>
              <a:buClr>
                <a:srgbClr val="000000"/>
              </a:buClr>
              <a:buSzPts val="1400"/>
              <a:buFont typeface="Arial"/>
              <a:buNone/>
            </a:pPr>
            <a:endParaRPr sz="1200" dirty="0"/>
          </a:p>
        </p:txBody>
      </p:sp>
      <p:sp>
        <p:nvSpPr>
          <p:cNvPr id="242" name="Google Shape;242;g3792a2be05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dirty="0"/>
              <a:t>En los últimos diez años se ha ido acumulando impulso para un cambio transformador, a medida que ha aumentado la concienciación, se han creado coaliciones, se han generado nuevos conocimientos y se han producido cambios en las políticas a nivel mundial, regional y nacional. Poco a poco están empezando a aparecer inversiones éticas en la salud de los pastizales y el pastoreo sostenible, que se verán reforzadas a medida que se generen más conocimientos y se inculque la transparencia y la rendición de cuentas en las actividades públicas y comerciales. Este gráfico solo muestra algunos aspectos destacados, pero hay muchos más logros que cabe señalar. La Alianza Global del IYRP tiene como objetivo continuar con estos logros en la próxima década. </a:t>
            </a:r>
          </a:p>
          <a:p>
            <a:br>
              <a:rPr lang="es-ES_tradnl" noProof="0" dirty="0"/>
            </a:br>
            <a:endParaRPr lang="es-ES_tradnl" noProof="0" dirty="0"/>
          </a:p>
          <a:p>
            <a:r>
              <a:rPr lang="es-ES_tradnl" u="sng" noProof="0" dirty="0"/>
              <a:t>Abreviaturas</a:t>
            </a:r>
            <a:r>
              <a:rPr lang="es-ES_tradnl" noProof="0" dirty="0"/>
              <a:t>: </a:t>
            </a:r>
            <a:r>
              <a:rPr lang="es-ES_tradnl" b="1" noProof="0" dirty="0"/>
              <a:t>IRC</a:t>
            </a:r>
            <a:r>
              <a:rPr lang="es-ES_tradnl" noProof="0" dirty="0"/>
              <a:t> (Congreso Internacional de Pastizales), </a:t>
            </a:r>
            <a:r>
              <a:rPr lang="es-ES_tradnl" b="1" noProof="0" dirty="0"/>
              <a:t>SRM</a:t>
            </a:r>
            <a:r>
              <a:rPr lang="es-ES_tradnl" noProof="0" dirty="0"/>
              <a:t> (Sociedad para la Gestión de Pastizales), </a:t>
            </a:r>
            <a:r>
              <a:rPr lang="es-ES_tradnl" b="1" noProof="0" dirty="0"/>
              <a:t>UNEA</a:t>
            </a:r>
            <a:r>
              <a:rPr lang="es-ES_tradnl" noProof="0" dirty="0"/>
              <a:t> (Asamblea de las Naciones Unidas para el Medio Ambiente), </a:t>
            </a:r>
            <a:r>
              <a:rPr lang="es-ES_tradnl" b="1" noProof="0" dirty="0"/>
              <a:t>GSSA</a:t>
            </a:r>
            <a:r>
              <a:rPr lang="es-ES_tradnl" noProof="0" dirty="0"/>
              <a:t> (Sociedad de Pastizales de Sudáfrica), </a:t>
            </a:r>
            <a:r>
              <a:rPr lang="es-ES_tradnl" b="1" noProof="0" dirty="0"/>
              <a:t>AMCEN</a:t>
            </a:r>
            <a:r>
              <a:rPr lang="es-ES_tradnl" noProof="0" dirty="0"/>
              <a:t> (Conferencia Ministerial Africana sobre el Medio Ambiente), </a:t>
            </a:r>
            <a:r>
              <a:rPr lang="es-ES_tradnl" b="1" noProof="0" dirty="0"/>
              <a:t>ILC</a:t>
            </a:r>
            <a:r>
              <a:rPr lang="es-ES_tradnl" noProof="0" dirty="0"/>
              <a:t> (Coalición Internacional para la Tierra), </a:t>
            </a:r>
            <a:r>
              <a:rPr lang="es-ES_tradnl" b="1" noProof="0" dirty="0"/>
              <a:t>WB</a:t>
            </a:r>
            <a:r>
              <a:rPr lang="es-ES_tradnl" noProof="0" dirty="0"/>
              <a:t> (Banco Mundial), </a:t>
            </a:r>
            <a:r>
              <a:rPr lang="es-ES_tradnl" b="1" noProof="0" dirty="0"/>
              <a:t>ONG</a:t>
            </a:r>
            <a:r>
              <a:rPr lang="es-ES_tradnl" noProof="0" dirty="0"/>
              <a:t> (organizaciones no gubernamentales), </a:t>
            </a:r>
            <a:r>
              <a:rPr lang="es-ES_tradnl" b="1" noProof="0" dirty="0"/>
              <a:t>PA</a:t>
            </a:r>
            <a:r>
              <a:rPr lang="es-ES_tradnl" noProof="0" dirty="0"/>
              <a:t> (asociaciones de pastores), IYRP </a:t>
            </a:r>
            <a:r>
              <a:rPr lang="es-ES_tradnl" b="1" noProof="0" dirty="0"/>
              <a:t>ISG</a:t>
            </a:r>
            <a:r>
              <a:rPr lang="es-ES_tradnl" noProof="0" dirty="0"/>
              <a:t> (Grupo Internacional de Apoyo al Año Internacional de los Pastizales y los Pastores), </a:t>
            </a:r>
            <a:r>
              <a:rPr lang="es-ES_tradnl" b="1" noProof="0" dirty="0"/>
              <a:t>WISP-NET</a:t>
            </a:r>
            <a:r>
              <a:rPr lang="es-ES_tradnl" noProof="0" dirty="0"/>
              <a:t> (Iniciativa Mundial para el Pastoreo Sostenible - Red), </a:t>
            </a:r>
            <a:r>
              <a:rPr lang="es-ES_tradnl" b="1" noProof="0" dirty="0"/>
              <a:t>FAO-PKH</a:t>
            </a:r>
            <a:r>
              <a:rPr lang="es-ES_tradnl" noProof="0" dirty="0"/>
              <a:t> (Organización de las Naciones Unidas para la Alimentación y la Agricultura - Centro de Conocimiento Pastoralista), </a:t>
            </a:r>
            <a:r>
              <a:rPr lang="es-ES_tradnl" b="1" noProof="0" dirty="0"/>
              <a:t>CHIEM</a:t>
            </a:r>
            <a:r>
              <a:rPr lang="es-ES_tradnl" noProof="0" dirty="0"/>
              <a:t> (Centro Internacional de Estudios Agronómicos Mediterráneos Avanzados), </a:t>
            </a:r>
            <a:r>
              <a:rPr lang="es-ES_tradnl" b="1" noProof="0" dirty="0"/>
              <a:t>GASL</a:t>
            </a:r>
            <a:r>
              <a:rPr lang="es-ES_tradnl" noProof="0" dirty="0"/>
              <a:t> (Agenda Global para la Ganadería Sostenible), </a:t>
            </a:r>
            <a:r>
              <a:rPr lang="es-ES_tradnl" b="1" noProof="0" dirty="0"/>
              <a:t>RISG</a:t>
            </a:r>
            <a:r>
              <a:rPr lang="es-ES_tradnl" noProof="0" dirty="0"/>
              <a:t> (Grupos Regionales de Apoyo al IYRP), </a:t>
            </a:r>
            <a:r>
              <a:rPr lang="es-ES_tradnl" b="1" noProof="0" dirty="0"/>
              <a:t>UNFSS</a:t>
            </a:r>
            <a:r>
              <a:rPr lang="es-ES_tradnl" noProof="0" dirty="0"/>
              <a:t> (Cumbre de las Naciones Unidas sobre los Sistemas Alimentarios), </a:t>
            </a:r>
            <a:r>
              <a:rPr lang="es-ES_tradnl" b="1" noProof="0" dirty="0"/>
              <a:t>UNGA</a:t>
            </a:r>
            <a:r>
              <a:rPr lang="es-ES_tradnl" noProof="0" dirty="0"/>
              <a:t> (Asamblea General de las Naciones Unidas), </a:t>
            </a:r>
            <a:r>
              <a:rPr lang="es-ES_tradnl" b="1" noProof="0" dirty="0"/>
              <a:t>PASTRES</a:t>
            </a:r>
            <a:r>
              <a:rPr lang="es-ES_tradnl" noProof="0" dirty="0"/>
              <a:t> (Programa sobre Pastoreo, Incertidumbre y Resiliencia del Instituto de Estudios sobre el Desarrollo, Reino Unido), </a:t>
            </a:r>
            <a:r>
              <a:rPr lang="es-ES_tradnl" b="1" noProof="0" dirty="0"/>
              <a:t>Dana+20 </a:t>
            </a:r>
            <a:r>
              <a:rPr lang="es-ES_tradnl" noProof="0" dirty="0"/>
              <a:t>(Encuentro Mundial de Pastores en Dana, Jordania), </a:t>
            </a:r>
            <a:r>
              <a:rPr lang="es-ES_tradnl" b="1" noProof="0" dirty="0"/>
              <a:t>IY of Mountains </a:t>
            </a:r>
            <a:r>
              <a:rPr lang="es-ES_tradnl" noProof="0" dirty="0"/>
              <a:t>(Año Internacional de las Montañas), </a:t>
            </a:r>
            <a:r>
              <a:rPr lang="es-ES_tradnl" b="1" noProof="0" dirty="0"/>
              <a:t>GLF</a:t>
            </a:r>
            <a:r>
              <a:rPr lang="es-ES_tradnl" noProof="0" dirty="0"/>
              <a:t> (Foro Mundial del Paisaje), </a:t>
            </a:r>
            <a:r>
              <a:rPr lang="es-ES_tradnl" b="1" noProof="0" dirty="0"/>
              <a:t>UNESCO</a:t>
            </a:r>
            <a:r>
              <a:rPr lang="es-ES_tradnl" noProof="0" dirty="0"/>
              <a:t> (Organización de las Naciones Unidas para la Educación, la Ciencia y la Cultura), </a:t>
            </a:r>
            <a:r>
              <a:rPr lang="es-ES_tradnl" b="1" noProof="0" dirty="0"/>
              <a:t>UNCCD</a:t>
            </a:r>
            <a:r>
              <a:rPr lang="es-ES_tradnl" noProof="0" dirty="0"/>
              <a:t> (Convención de las Naciones Unidas de Lucha contra la Desertificación), </a:t>
            </a:r>
            <a:r>
              <a:rPr lang="es-ES_tradnl" b="1" noProof="0" dirty="0"/>
              <a:t>CBD</a:t>
            </a:r>
            <a:r>
              <a:rPr lang="es-ES_tradnl" noProof="0" dirty="0"/>
              <a:t> (Convenio sobre la Diversidad Biológica), </a:t>
            </a:r>
            <a:r>
              <a:rPr lang="es-ES_tradnl" b="1" noProof="0" dirty="0"/>
              <a:t>CMS</a:t>
            </a:r>
            <a:r>
              <a:rPr lang="es-ES_tradnl" noProof="0" dirty="0"/>
              <a:t> (Convención sobre las Especies Migratorias), </a:t>
            </a:r>
            <a:r>
              <a:rPr lang="es-ES_tradnl" b="1" noProof="0" dirty="0"/>
              <a:t>UNFCCC</a:t>
            </a:r>
            <a:r>
              <a:rPr lang="es-ES_tradnl" noProof="0" dirty="0"/>
              <a:t> (Convención Marco de las Naciones Unidas sobre el Cambio Climático), </a:t>
            </a:r>
            <a:r>
              <a:rPr lang="es-ES_tradnl" b="1" noProof="0" dirty="0"/>
              <a:t>SDG</a:t>
            </a:r>
            <a:r>
              <a:rPr lang="es-ES_tradnl" noProof="0" dirty="0"/>
              <a:t> (Objetivos de Desarrollo Sostenible). </a:t>
            </a:r>
          </a:p>
          <a:p>
            <a:br>
              <a:rPr lang="es-ES_tradnl" noProof="0" dirty="0"/>
            </a:br>
            <a:endParaRPr lang="es-ES_tradnl" noProof="0" dirty="0"/>
          </a:p>
          <a:p>
            <a:endParaRPr lang="es-ES_tradnl" noProof="0" dirty="0"/>
          </a:p>
          <a:p>
            <a:pPr marL="0" marR="0" lvl="0" indent="0" algn="l" rtl="0">
              <a:lnSpc>
                <a:spcPct val="117999"/>
              </a:lnSpc>
              <a:spcBef>
                <a:spcPts val="0"/>
              </a:spcBef>
              <a:spcAft>
                <a:spcPts val="0"/>
              </a:spcAft>
              <a:buClr>
                <a:srgbClr val="000000"/>
              </a:buClr>
              <a:buSzPts val="1400"/>
              <a:buFont typeface="Arial"/>
              <a:buNone/>
            </a:pPr>
            <a:endParaRPr dirty="0"/>
          </a:p>
        </p:txBody>
      </p:sp>
      <p:sp>
        <p:nvSpPr>
          <p:cNvPr id="251" name="Google Shape;25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a:extLst>
            <a:ext uri="{FF2B5EF4-FFF2-40B4-BE49-F238E27FC236}">
              <a16:creationId xmlns:a16="http://schemas.microsoft.com/office/drawing/2014/main" id="{713614DD-98EF-7988-6C88-2505BC5C5012}"/>
            </a:ext>
          </a:extLst>
        </p:cNvPr>
        <p:cNvGrpSpPr/>
        <p:nvPr/>
      </p:nvGrpSpPr>
      <p:grpSpPr>
        <a:xfrm>
          <a:off x="0" y="0"/>
          <a:ext cx="0" cy="0"/>
          <a:chOff x="0" y="0"/>
          <a:chExt cx="0" cy="0"/>
        </a:xfrm>
      </p:grpSpPr>
      <p:sp>
        <p:nvSpPr>
          <p:cNvPr id="250" name="Google Shape;250;p45:notes">
            <a:extLst>
              <a:ext uri="{FF2B5EF4-FFF2-40B4-BE49-F238E27FC236}">
                <a16:creationId xmlns:a16="http://schemas.microsoft.com/office/drawing/2014/main" id="{2D60C93D-5B6E-BB7B-6254-7D7169BCD65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dirty="0"/>
              <a:t>Los miembros de la Alianza Global del IYRP tienen previstos numerosos eventos para 2025 y 2026. Esta diapositiva solo muestra algunos de los eventos globales. Se puede consultar mucha más información en el calendario de eventos de la página web de la Alianza Global del IYRP (https://iyrp.info/achievements) y en la página web de la FAO (que pronto estará operativa). </a:t>
            </a:r>
          </a:p>
          <a:p>
            <a:br>
              <a:rPr lang="en-US" dirty="0"/>
            </a:br>
            <a:endParaRPr lang="en-US" dirty="0"/>
          </a:p>
        </p:txBody>
      </p:sp>
      <p:sp>
        <p:nvSpPr>
          <p:cNvPr id="251" name="Google Shape;251;p45:notes">
            <a:extLst>
              <a:ext uri="{FF2B5EF4-FFF2-40B4-BE49-F238E27FC236}">
                <a16:creationId xmlns:a16="http://schemas.microsoft.com/office/drawing/2014/main" id="{5ABB8264-ADF0-0C2B-7833-3725E8534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7870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rgbClr val="FFFFFF"/>
                </a:highlight>
              </a:rPr>
              <a:t>Esta presentación está destinada a ser utilizada por cualquier miembro del Grupo Internacional de Apoyo al IYRP durante sus presentaciones, o puede imprimirse y distribuirse en reuniones de pastores. Hay versiones disponibles en francés y español.</a:t>
            </a:r>
          </a:p>
          <a:p>
            <a:br>
              <a:rPr lang="es-ES_tradnl" sz="1100" noProof="0" dirty="0">
                <a:highlight>
                  <a:srgbClr val="FFFFFF"/>
                </a:highlight>
              </a:rPr>
            </a:br>
            <a:endParaRPr lang="es-ES_tradnl" sz="1100" noProof="0" dirty="0">
              <a:highlight>
                <a:srgbClr val="FFFFFF"/>
              </a:highlight>
            </a:endParaRPr>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rgbClr val="FFFFFF"/>
                </a:highlight>
              </a:rPr>
              <a:t>Aunque se ha logrado mucho hasta ahora, aún queda mucho por hacer. Esperamos que en 2026 se adopten medidas concretas, como el fortalecimiento de las organizaciones de pastores mediante reuniones destinadas a crear coaliciones, la adopción de resoluciones políticas en la CNULD y otros foros que se espera que se traduzcan en políticas nacionales, y la puesta en marcha de la iniciativa para crear el Consejo de Administración de Pastizales (similar al Consejo de Administración Marina). Pero se espera más en los próximos años y en la próxima década, incluida la promoción de un Día Internacional de los Pastizales y los Pastores, y una base de datos mundial sobre pastizales y pastores. La Alianza Mundial del IYRP es tan fuerte como las acciones de sus miembros. </a:t>
            </a:r>
          </a:p>
          <a:p>
            <a:br>
              <a:rPr lang="en-US" sz="1100" dirty="0">
                <a:highlight>
                  <a:srgbClr val="FFFFFF"/>
                </a:highlight>
              </a:rPr>
            </a:br>
            <a:endParaRPr lang="en-US" sz="1100" dirty="0">
              <a:highlight>
                <a:srgbClr val="FFFFFF"/>
              </a:highlight>
            </a:endParaRPr>
          </a:p>
        </p:txBody>
      </p:sp>
      <p:sp>
        <p:nvSpPr>
          <p:cNvPr id="258" name="Google Shape;25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9E56117A-CA79-5B5A-0F29-4D38DE4C85B0}"/>
            </a:ext>
          </a:extLst>
        </p:cNvPr>
        <p:cNvGrpSpPr/>
        <p:nvPr/>
      </p:nvGrpSpPr>
      <p:grpSpPr>
        <a:xfrm>
          <a:off x="0" y="0"/>
          <a:ext cx="0" cy="0"/>
          <a:chOff x="0" y="0"/>
          <a:chExt cx="0" cy="0"/>
        </a:xfrm>
      </p:grpSpPr>
      <p:sp>
        <p:nvSpPr>
          <p:cNvPr id="257" name="Google Shape;257;p46:notes">
            <a:extLst>
              <a:ext uri="{FF2B5EF4-FFF2-40B4-BE49-F238E27FC236}">
                <a16:creationId xmlns:a16="http://schemas.microsoft.com/office/drawing/2014/main" id="{26C51539-D8DB-715A-1460-16315B60EB6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rgbClr val="FFFFFF"/>
                </a:highlight>
              </a:rPr>
              <a:t>¡Únete a nosotros en este movimiento global para elevar las voces de los pastizales y los pastores en 2026 y MÁS ALLÁ!</a:t>
            </a:r>
          </a:p>
          <a:p>
            <a:br>
              <a:rPr lang="es-ES_tradnl" sz="1100" noProof="0" dirty="0">
                <a:highlight>
                  <a:srgbClr val="FFFFFF"/>
                </a:highlight>
              </a:rPr>
            </a:br>
            <a:endParaRPr lang="es-ES_tradnl" sz="1100" noProof="0" dirty="0">
              <a:highlight>
                <a:srgbClr val="FFFFFF"/>
              </a:highlight>
            </a:endParaRPr>
          </a:p>
        </p:txBody>
      </p:sp>
      <p:sp>
        <p:nvSpPr>
          <p:cNvPr id="258" name="Google Shape;258;p46:notes">
            <a:extLst>
              <a:ext uri="{FF2B5EF4-FFF2-40B4-BE49-F238E27FC236}">
                <a16:creationId xmlns:a16="http://schemas.microsoft.com/office/drawing/2014/main" id="{0AE4621B-2442-B3CF-837E-29E69499CD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6142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rgbClr val="FFFFFF"/>
                </a:highlight>
              </a:rPr>
              <a:t>El Año Internacional de los Pastores no solo es motivo de celebración, sino también de sensibilización, aumento de la acción y mayor atención a los retos a los que se enfrentan los pastores para la sostenibilidad y la gestión de los pastizales. El informe «Benign Neglect» (Negligencia benigna), elaborado por el PNUMA en 2019, identificó muchas lagunas en nuestro conocimiento de estos sistemas y dio lugar a una resolución en la cuarta reunión de la Asamblea de las Naciones Unidas para el Medio Ambiente para que las políticas y las inversiones se centren más en los pastizales y los pastores. </a:t>
            </a:r>
          </a:p>
          <a:p>
            <a:endParaRPr lang="es-ES_tradnl" sz="1100" noProof="0" dirty="0">
              <a:solidFill>
                <a:srgbClr val="222222"/>
              </a:solidFill>
              <a:highlight>
                <a:srgbClr val="FFFFFF"/>
              </a:highlight>
              <a:latin typeface="Arial"/>
              <a:cs typeface="Arial"/>
            </a:endParaRPr>
          </a:p>
          <a:p>
            <a:r>
              <a:rPr lang="es-ES_tradnl" noProof="0" dirty="0">
                <a:solidFill>
                  <a:srgbClr val="222222"/>
                </a:solidFill>
                <a:highlight>
                  <a:srgbClr val="FFFFFF"/>
                </a:highlight>
              </a:rPr>
              <a:t>[https://www.unenvironment.org/resources/report/case-benign-neglect-knowledge-gaps-about-sustainability-pastoralism-and-rangelands] </a:t>
            </a:r>
            <a:endParaRPr lang="es-ES_tradnl" noProof="0" dirty="0">
              <a:highlight>
                <a:srgbClr val="FFFFFF"/>
              </a:highlight>
            </a:endParaRPr>
          </a:p>
          <a:p>
            <a:endParaRPr lang="es-ES_tradnl" sz="1100" noProof="0" dirty="0">
              <a:solidFill>
                <a:srgbClr val="222222"/>
              </a:solidFill>
              <a:highlight>
                <a:srgbClr val="FFFFFF"/>
              </a:highlight>
              <a:latin typeface="Arial"/>
              <a:ea typeface="Arial"/>
              <a:cs typeface="Arial"/>
            </a:endParaRPr>
          </a:p>
          <a:p>
            <a:endParaRPr lang="es-ES_tradnl" sz="1100" noProof="0" dirty="0">
              <a:solidFill>
                <a:srgbClr val="222222"/>
              </a:solidFill>
              <a:highlight>
                <a:srgbClr val="FFFFFF"/>
              </a:highlight>
              <a:latin typeface="Arial"/>
              <a:ea typeface="Arial"/>
              <a:cs typeface="Arial"/>
              <a:sym typeface="Arial"/>
            </a:endParaRPr>
          </a:p>
          <a:p>
            <a:r>
              <a:rPr lang="es-ES_tradnl" sz="1100" noProof="0" dirty="0">
                <a:highlight>
                  <a:srgbClr val="FFFFFF"/>
                </a:highlight>
              </a:rPr>
              <a:t>Durante la campaña para la designación del IYRP en 2015-2021, se produjo un aumento significativo de las actividades emprendidas por los miembros del Grupo Internacional de Apoyo al IYRP (ahora rebautizado como Alianza Global del IYRP), como el Atlas de Pastizales, el Mapa Mundial de Pastores, la divulgación en eventos como la Cumbre Mundial sobre la Alimentación, el Foro Político de Alto Nivel sobre los ODS y la Conferencia de las Partes de la CDB, la CNULD, la CMNUCC, etc. Desde la designación en 2022 del IYRP2026, estas acciones han aumentado significativamente.</a:t>
            </a:r>
          </a:p>
          <a:p>
            <a:endParaRPr lang="es-ES_tradnl" sz="1100" noProof="0" dirty="0">
              <a:solidFill>
                <a:srgbClr val="222222"/>
              </a:solidFill>
              <a:highlight>
                <a:srgbClr val="FFFFFF"/>
              </a:highlight>
              <a:latin typeface="Arial"/>
              <a:ea typeface="Arial"/>
              <a:cs typeface="Arial"/>
              <a:sym typeface="Arial"/>
            </a:endParaRPr>
          </a:p>
          <a:p>
            <a:pPr marL="457200" marR="0" lvl="0" indent="-228600" algn="l">
              <a:lnSpc>
                <a:spcPct val="117999"/>
              </a:lnSpc>
              <a:spcBef>
                <a:spcPts val="0"/>
              </a:spcBef>
              <a:spcAft>
                <a:spcPts val="0"/>
              </a:spcAft>
              <a:buSzPts val="1400"/>
              <a:buNone/>
            </a:pPr>
            <a:r>
              <a:rPr lang="es-ES_tradnl" sz="1100" noProof="0" dirty="0">
                <a:solidFill>
                  <a:srgbClr val="222222"/>
                </a:solidFill>
                <a:highlight>
                  <a:srgbClr val="FFFFFF"/>
                </a:highlight>
                <a:latin typeface="Arial"/>
                <a:ea typeface="Arial"/>
                <a:cs typeface="Arial"/>
                <a:sym typeface="Arial"/>
              </a:rPr>
              <a:t> https://iyrp.info/iyrp-achievements-and-upcoming-events</a:t>
            </a:r>
            <a:endParaRPr lang="es-ES_tradnl" noProof="0" dirty="0"/>
          </a:p>
        </p:txBody>
      </p:sp>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chemeClr val="lt1"/>
                </a:highlight>
              </a:rPr>
              <a:t>¿Por qué son importantes los pastizales y los pastores?</a:t>
            </a:r>
          </a:p>
          <a:p>
            <a:br>
              <a:rPr lang="en-US" sz="1100" dirty="0">
                <a:highlight>
                  <a:schemeClr val="lt1"/>
                </a:highlight>
              </a:rPr>
            </a:br>
            <a:endParaRPr lang="en-US" sz="1100" dirty="0">
              <a:highlight>
                <a:schemeClr val="lt1"/>
              </a:highlight>
            </a:endParaRPr>
          </a:p>
          <a:p>
            <a:r>
              <a:rPr lang="en-US" sz="1100" dirty="0">
                <a:highlight>
                  <a:schemeClr val="lt1"/>
                </a:highlight>
              </a:rPr>
              <a:t>¡MIRA ESTO!</a:t>
            </a:r>
          </a:p>
          <a:p>
            <a:r>
              <a:rPr lang="en-GB" sz="1100" dirty="0">
                <a:solidFill>
                  <a:schemeClr val="dk1"/>
                </a:solidFill>
                <a:highlight>
                  <a:schemeClr val="lt1"/>
                </a:highlight>
                <a:latin typeface="Arial"/>
                <a:ea typeface="Arial"/>
                <a:cs typeface="Arial"/>
                <a:sym typeface="Arial"/>
              </a:rPr>
              <a:t>https://www.youtube.com/watch?v=DegITzac9Ac</a:t>
            </a:r>
            <a:endParaRPr sz="1100" dirty="0">
              <a:solidFill>
                <a:schemeClr val="dk1"/>
              </a:solidFill>
              <a:highlight>
                <a:schemeClr val="lt1"/>
              </a:highlight>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
        <p:nvSpPr>
          <p:cNvPr id="84" name="Google Shape;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rgbClr val="FFFFFF"/>
                </a:highlight>
              </a:rPr>
              <a:t>El IYRP tiene como objetivo concienciar sobre la importancia de los pastizales para la economía mundial, con el fin de disipar el mito de que todos ellos son «tierras baldías» y evitar que se destinen indiscriminadamente a otros usos. Este póster muestra la asombrosa diversidad de los pastizales. Algunos pastizales (como los de Europa) no aparecen en el mapa base debido a cuestiones relacionadas con la escala cartográfica. Los investigadores continúan recopilando datos para ampliar y profundizar nuestro conocimiento sobre los pastizales del mundo.</a:t>
            </a:r>
          </a:p>
          <a:p>
            <a:br>
              <a:rPr lang="en-US" sz="1100" dirty="0">
                <a:highlight>
                  <a:srgbClr val="FFFFFF"/>
                </a:highlight>
              </a:rPr>
            </a:br>
            <a:endParaRPr lang="en-US" sz="1100" dirty="0">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rgbClr val="FFFFFF"/>
                </a:highlight>
              </a:rPr>
              <a:t>Del mismo modo, la IYRP tiene como objetivo concienciar sobre la importancia del pastoreo en todo el mundo. Existen muchas formas de pastoreo en el mundo, pero todas ellas comparten una cosa: la cría de animales (domésticos o salvajes) con vegetación natural. La Liga de los Pueblos Pastorales sigue mejorando el mapa mundial y anima a las comunidades pastorales a ponerse en contacto con ellos para ser incluidas en el mapa mundial.</a:t>
            </a:r>
          </a:p>
          <a:p>
            <a:endParaRPr lang="en-GB" sz="1100" dirty="0">
              <a:solidFill>
                <a:srgbClr val="222222"/>
              </a:solidFill>
              <a:highlight>
                <a:srgbClr val="FFFFFF"/>
              </a:highlight>
              <a:latin typeface="Arial"/>
              <a:ea typeface="Arial"/>
              <a:cs typeface="Arial"/>
              <a:sym typeface="Arial"/>
            </a:endParaRPr>
          </a:p>
          <a:p>
            <a:pPr marL="0" indent="0"/>
            <a:r>
              <a:rPr lang="en-GB" sz="1100" dirty="0">
                <a:solidFill>
                  <a:srgbClr val="222222"/>
                </a:solidFill>
                <a:highlight>
                  <a:srgbClr val="FFFFFF"/>
                </a:highlight>
                <a:latin typeface="Arial"/>
                <a:ea typeface="Arial"/>
                <a:cs typeface="Arial"/>
                <a:sym typeface="Arial"/>
              </a:rPr>
              <a:t> (</a:t>
            </a:r>
            <a:r>
              <a:rPr lang="en-GB" sz="1100" dirty="0">
                <a:solidFill>
                  <a:schemeClr val="dk1"/>
                </a:solidFill>
                <a:highlight>
                  <a:schemeClr val="lt1"/>
                </a:highlight>
                <a:latin typeface="Arial"/>
                <a:ea typeface="Arial"/>
                <a:cs typeface="Arial"/>
                <a:sym typeface="Arial"/>
              </a:rPr>
              <a:t>http://www.pastoralpeoples.org/wp-content/uploads/2023/07/Pastoralist-map-poster-7.23-print.pdf</a:t>
            </a:r>
            <a:r>
              <a:rPr lang="en-GB" sz="1100" dirty="0">
                <a:solidFill>
                  <a:srgbClr val="222222"/>
                </a:solidFill>
                <a:highlight>
                  <a:srgbClr val="FFFFFF"/>
                </a:highlight>
                <a:latin typeface="Arial"/>
                <a:ea typeface="Arial"/>
                <a:cs typeface="Arial"/>
                <a:sym typeface="Arial"/>
              </a:rPr>
              <a:t>) </a:t>
            </a:r>
          </a:p>
          <a:p>
            <a:pPr marL="0" indent="0"/>
            <a:endParaRPr lang="en-GB" sz="1100" dirty="0">
              <a:solidFill>
                <a:srgbClr val="222222"/>
              </a:solidFill>
              <a:highlight>
                <a:srgbClr val="FFFFFF"/>
              </a:highlight>
              <a:latin typeface="Arial"/>
              <a:ea typeface="Arial"/>
              <a:cs typeface="Arial"/>
              <a:sym typeface="Arial"/>
            </a:endParaRPr>
          </a:p>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ACA561EA-9530-1C31-D7D0-1CCA2D8C4C80}"/>
            </a:ext>
          </a:extLst>
        </p:cNvPr>
        <p:cNvGrpSpPr/>
        <p:nvPr/>
      </p:nvGrpSpPr>
      <p:grpSpPr>
        <a:xfrm>
          <a:off x="0" y="0"/>
          <a:ext cx="0" cy="0"/>
          <a:chOff x="0" y="0"/>
          <a:chExt cx="0" cy="0"/>
        </a:xfrm>
      </p:grpSpPr>
      <p:sp>
        <p:nvSpPr>
          <p:cNvPr id="100" name="Google Shape;100;p36:notes">
            <a:extLst>
              <a:ext uri="{FF2B5EF4-FFF2-40B4-BE49-F238E27FC236}">
                <a16:creationId xmlns:a16="http://schemas.microsoft.com/office/drawing/2014/main" id="{DCC31BF8-0237-833E-65BA-A70CC3DE48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a:extLst>
              <a:ext uri="{FF2B5EF4-FFF2-40B4-BE49-F238E27FC236}">
                <a16:creationId xmlns:a16="http://schemas.microsoft.com/office/drawing/2014/main" id="{7EC97570-368D-DCF6-8993-6A9C28A2264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r>
              <a:rPr lang="es-ES_tradnl" sz="2400" noProof="0" dirty="0">
                <a:highlight>
                  <a:srgbClr val="FFFFFF"/>
                </a:highlight>
              </a:rPr>
              <a:t>Los pastores crían una increíble diversidad de animales en los pastizales, tanto domésticos como salvajes. El movimiento de los animales (pastoreo rotativo entre prados, trashumancia, trashumancia a través de corredores de larga distancia, etc.) es una característica esencial del pastoreo que viene determinada por el ecosistema autóctono y las condiciones de los pastizales. Los agro-pastores integran la cría de animales con sus cultivos, como el pastoreo de grandes bandadas de patos entre los arrozales de la India.</a:t>
            </a:r>
          </a:p>
          <a:p>
            <a:br>
              <a:rPr lang="en-US" sz="2400" dirty="0">
                <a:highlight>
                  <a:srgbClr val="FFFFFF"/>
                </a:highlight>
              </a:rPr>
            </a:br>
            <a:endParaRPr lang="en-US" sz="2400" dirty="0">
              <a:highlight>
                <a:srgbClr val="FFFFFF"/>
              </a:highlight>
            </a:endParaRPr>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25425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4000" noProof="0" dirty="0"/>
              <a:t>El proceso para la designación oficial del IYRP incluyó los siguientes hitos:</a:t>
            </a:r>
          </a:p>
          <a:p>
            <a:pPr marL="800100" indent="-571500">
              <a:buFont typeface="Arial" panose="020B0604020202020204" pitchFamily="34" charset="0"/>
              <a:buChar char="•"/>
            </a:pPr>
            <a:r>
              <a:rPr lang="es-ES_tradnl" sz="4000" noProof="0" dirty="0"/>
              <a:t>El Congreso Internacional de Pastizales de 2008 reconoció «... garantizar el reconocimiento social mundial del valor perdurable de los pastizales naturales».</a:t>
            </a:r>
          </a:p>
          <a:p>
            <a:pPr marL="800100" indent="-571500">
              <a:buFont typeface="Arial" panose="020B0604020202020204" pitchFamily="34" charset="0"/>
              <a:buChar char="•"/>
            </a:pPr>
            <a:r>
              <a:rPr lang="es-ES_tradnl" sz="4000" noProof="0" dirty="0"/>
              <a:t>El Grupo de Apoyo al IYRP se estableció en 2016.</a:t>
            </a:r>
          </a:p>
          <a:p>
            <a:pPr marL="800100" indent="-571500">
              <a:buFont typeface="Arial" panose="020B0604020202020204" pitchFamily="34" charset="0"/>
              <a:buChar char="•"/>
            </a:pPr>
            <a:r>
              <a:rPr lang="es-ES_tradnl" sz="4000" noProof="0" dirty="0"/>
              <a:t>En 2022, la Asamblea General de las Naciones Unidas declara 2026 como el IYRP, liderado por el Gobierno de Mongolia y con el apoyo de 102 países.</a:t>
            </a:r>
          </a:p>
          <a:p>
            <a:pPr marL="800100" indent="-571500">
              <a:buFont typeface="Arial" panose="020B0604020202020204" pitchFamily="34" charset="0"/>
              <a:buChar char="•"/>
            </a:pPr>
            <a:r>
              <a:rPr lang="es-ES_tradnl" sz="4000" noProof="0" dirty="0"/>
              <a:t>La FAO fue designada como organismo principal de las Naciones Unidas. </a:t>
            </a:r>
          </a:p>
          <a:p>
            <a:br>
              <a:rPr lang="es-ES_tradnl" sz="4000" noProof="0" dirty="0"/>
            </a:br>
            <a:endParaRPr lang="es-ES_tradnl" sz="4000" noProof="0" dirty="0"/>
          </a:p>
          <a:p>
            <a:r>
              <a:rPr lang="es-ES_tradnl" sz="4000" noProof="0" dirty="0"/>
              <a:t>En 2024, el Grupo de Apoyo al IYRP pasó a denominarse Alianza Mundial para el IYRP.</a:t>
            </a:r>
          </a:p>
          <a:p>
            <a:pPr marL="800100" indent="-571500">
              <a:buFont typeface="Arial" panose="020B0604020202020204" pitchFamily="34" charset="0"/>
              <a:buChar char="•"/>
            </a:pPr>
            <a:r>
              <a:rPr lang="es-ES_tradnl" sz="4000" noProof="0" dirty="0"/>
              <a:t>En la actualidad cuenta con más de 550 socios y organizaciones activos.</a:t>
            </a:r>
          </a:p>
          <a:p>
            <a:pPr marL="800100" indent="-571500">
              <a:buFont typeface="Arial" panose="020B0604020202020204" pitchFamily="34" charset="0"/>
              <a:buChar char="•"/>
            </a:pPr>
            <a:r>
              <a:rPr lang="es-ES_tradnl" sz="4000" noProof="0" dirty="0"/>
              <a:t>Entre ellos se incluyen organizaciones de pastores, la sociedad civil, el mundo académico y de la investigación, y la comunidad empresarial, desde el ámbito nacional hasta el regional y el mundial.</a:t>
            </a:r>
          </a:p>
          <a:p>
            <a:br>
              <a:rPr lang="es-ES_tradnl" sz="4000" noProof="0" dirty="0"/>
            </a:br>
            <a:endParaRPr lang="es-ES_tradnl" sz="4000" noProof="0"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rgbClr val="FFFFFF"/>
                </a:highlight>
              </a:rPr>
              <a:t>La Alianza Global IYRP es una coalición voluntaria y una red de organizaciones miembros que trabajan para crear conciencia y apoyo a nivel mundial en favor del pastoreo sostenible y los pastizales saludables. Creada para destacar la importancia mundial de estos ecosistemas y comunidades, la Alianza desempeñó un papel fundamental en la promoción de la adopción de la resolución de la Asamblea General de las Naciones Unidas que proclama 2026 como el Año Internacional de los Pastizales y los Pastores. La Alianza Global promueve la inversión, la participación en las políticas y el intercambio de conocimientos para elevar las contribuciones de los pastizales y los pastores a la seguridad alimentaria, la salud ambiental, el patrimonio cultural y la acción climática. Coordina grupos de apoyo regionales y grupos de trabajo temáticos sobre cuestiones como la degradación de la tierra, el cambio climático y los conocimientos indígenas, al tiempo que representa las voces de los pastores y los científicos en los foros mundiales. A través de estos esfuerzos, la Alianza fomenta la colaboración y la acción para proteger y gestionar de forma sostenible los pastizales en todo el mundo.</a:t>
            </a:r>
          </a:p>
          <a:p>
            <a:br>
              <a:rPr lang="en-US" sz="1100" dirty="0">
                <a:highlight>
                  <a:srgbClr val="FFFFFF"/>
                </a:highlight>
              </a:rPr>
            </a:br>
            <a:endParaRPr lang="en-US" sz="1100" dirty="0">
              <a:highlight>
                <a:srgbClr val="FFFFFF"/>
              </a:highlight>
            </a:endParaRPr>
          </a:p>
        </p:txBody>
      </p:sp>
      <p:sp>
        <p:nvSpPr>
          <p:cNvPr id="145" name="Google Shape;14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4"/>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2" name="Google Shape;12;p2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33"/>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8" name="Google Shape;48;p33"/>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9" name="Google Shape;49;p3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50800" y="-1270000"/>
            <a:ext cx="24485601" cy="16323734"/>
          </a:xfrm>
          <a:prstGeom prst="rect">
            <a:avLst/>
          </a:prstGeom>
          <a:noFill/>
          <a:ln>
            <a:noFill/>
          </a:ln>
        </p:spPr>
      </p:sp>
      <p:sp>
        <p:nvSpPr>
          <p:cNvPr id="52" name="Google Shape;52;p3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sp>
        <p:nvSpPr>
          <p:cNvPr id="54" name="Google Shape;54;p3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10960100" y="3149600"/>
            <a:ext cx="13944600" cy="9296400"/>
          </a:xfrm>
          <a:prstGeom prst="rect">
            <a:avLst/>
          </a:prstGeom>
          <a:noFill/>
          <a:ln>
            <a:noFill/>
          </a:ln>
        </p:spPr>
      </p:sp>
      <p:sp>
        <p:nvSpPr>
          <p:cNvPr id="15" name="Google Shape;15;p25"/>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25"/>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rm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7" name="Google Shape;17;p2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8"/>
        <p:cNvGrpSpPr/>
        <p:nvPr/>
      </p:nvGrpSpPr>
      <p:grpSpPr>
        <a:xfrm>
          <a:off x="0" y="0"/>
          <a:ext cx="0" cy="0"/>
          <a:chOff x="0" y="0"/>
          <a:chExt cx="0" cy="0"/>
        </a:xfrm>
      </p:grpSpPr>
      <p:sp>
        <p:nvSpPr>
          <p:cNvPr id="19" name="Google Shape;19;p26"/>
          <p:cNvSpPr>
            <a:spLocks noGrp="1"/>
          </p:cNvSpPr>
          <p:nvPr>
            <p:ph type="pic" idx="2"/>
          </p:nvPr>
        </p:nvSpPr>
        <p:spPr>
          <a:xfrm>
            <a:off x="3125968" y="-393700"/>
            <a:ext cx="18135601" cy="12090400"/>
          </a:xfrm>
          <a:prstGeom prst="rect">
            <a:avLst/>
          </a:prstGeom>
          <a:noFill/>
          <a:ln>
            <a:noFill/>
          </a:ln>
        </p:spPr>
      </p:sp>
      <p:sp>
        <p:nvSpPr>
          <p:cNvPr id="20" name="Google Shape;20;p26"/>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26"/>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2" name="Google Shape;22;p2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2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6"/>
        <p:cNvGrpSpPr/>
        <p:nvPr/>
      </p:nvGrpSpPr>
      <p:grpSpPr>
        <a:xfrm>
          <a:off x="0" y="0"/>
          <a:ext cx="0" cy="0"/>
          <a:chOff x="0" y="0"/>
          <a:chExt cx="0" cy="0"/>
        </a:xfrm>
      </p:grpSpPr>
      <p:sp>
        <p:nvSpPr>
          <p:cNvPr id="27" name="Google Shape;27;p28"/>
          <p:cNvSpPr>
            <a:spLocks noGrp="1"/>
          </p:cNvSpPr>
          <p:nvPr>
            <p:ph type="pic" idx="2"/>
          </p:nvPr>
        </p:nvSpPr>
        <p:spPr>
          <a:xfrm>
            <a:off x="12827000" y="952500"/>
            <a:ext cx="11468100" cy="11468100"/>
          </a:xfrm>
          <a:prstGeom prst="rect">
            <a:avLst/>
          </a:prstGeom>
          <a:noFill/>
          <a:ln>
            <a:noFill/>
          </a:ln>
        </p:spPr>
      </p:sp>
      <p:sp>
        <p:nvSpPr>
          <p:cNvPr id="28" name="Google Shape;28;p28"/>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 name="Google Shape;29;p28"/>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0" name="Google Shape;30;p2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2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30"/>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7" name="Google Shape;37;p3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31"/>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0" name="Google Shape;40;p3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32"/>
          <p:cNvSpPr>
            <a:spLocks noGrp="1"/>
          </p:cNvSpPr>
          <p:nvPr>
            <p:ph type="pic" idx="2"/>
          </p:nvPr>
        </p:nvSpPr>
        <p:spPr>
          <a:xfrm>
            <a:off x="15300325" y="7048500"/>
            <a:ext cx="8324850" cy="5549900"/>
          </a:xfrm>
          <a:prstGeom prst="rect">
            <a:avLst/>
          </a:prstGeom>
          <a:noFill/>
          <a:ln>
            <a:noFill/>
          </a:ln>
        </p:spPr>
      </p:sp>
      <p:sp>
        <p:nvSpPr>
          <p:cNvPr id="43" name="Google Shape;43;p32"/>
          <p:cNvSpPr>
            <a:spLocks noGrp="1"/>
          </p:cNvSpPr>
          <p:nvPr>
            <p:ph type="pic" idx="3"/>
          </p:nvPr>
        </p:nvSpPr>
        <p:spPr>
          <a:xfrm>
            <a:off x="15760700" y="863600"/>
            <a:ext cx="7404100" cy="7404100"/>
          </a:xfrm>
          <a:prstGeom prst="rect">
            <a:avLst/>
          </a:prstGeom>
          <a:noFill/>
          <a:ln>
            <a:noFill/>
          </a:ln>
        </p:spPr>
      </p:sp>
      <p:sp>
        <p:nvSpPr>
          <p:cNvPr id="44" name="Google Shape;44;p32"/>
          <p:cNvSpPr>
            <a:spLocks noGrp="1"/>
          </p:cNvSpPr>
          <p:nvPr>
            <p:ph type="pic" idx="4"/>
          </p:nvPr>
        </p:nvSpPr>
        <p:spPr>
          <a:xfrm>
            <a:off x="-990600" y="1130300"/>
            <a:ext cx="17202149" cy="11468100"/>
          </a:xfrm>
          <a:prstGeom prst="rect">
            <a:avLst/>
          </a:prstGeom>
          <a:noFill/>
          <a:ln>
            <a:noFill/>
          </a:ln>
        </p:spPr>
      </p:sp>
      <p:sp>
        <p:nvSpPr>
          <p:cNvPr id="45" name="Google Shape;45;p3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3"/>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5.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descr="Image"/>
          <p:cNvPicPr preferRelativeResize="0"/>
          <p:nvPr/>
        </p:nvPicPr>
        <p:blipFill rotWithShape="1">
          <a:blip r:embed="rId3">
            <a:alphaModFix/>
          </a:blip>
          <a:srcRect/>
          <a:stretch/>
        </p:blipFill>
        <p:spPr>
          <a:xfrm>
            <a:off x="33312" y="0"/>
            <a:ext cx="24383996" cy="13716001"/>
          </a:xfrm>
          <a:prstGeom prst="rect">
            <a:avLst/>
          </a:prstGeom>
          <a:noFill/>
          <a:ln>
            <a:noFill/>
          </a:ln>
        </p:spPr>
      </p:pic>
      <p:pic>
        <p:nvPicPr>
          <p:cNvPr id="60" name="Google Shape;60;p1" descr="Image"/>
          <p:cNvPicPr preferRelativeResize="0"/>
          <p:nvPr/>
        </p:nvPicPr>
        <p:blipFill rotWithShape="1">
          <a:blip r:embed="rId4">
            <a:alphaModFix amt="75459"/>
          </a:blip>
          <a:srcRect l="7425" t="7425" r="7426" b="9258"/>
          <a:stretch/>
        </p:blipFill>
        <p:spPr>
          <a:xfrm>
            <a:off x="0" y="20782"/>
            <a:ext cx="24418846" cy="13716000"/>
          </a:xfrm>
          <a:prstGeom prst="rect">
            <a:avLst/>
          </a:prstGeom>
          <a:noFill/>
          <a:ln>
            <a:noFill/>
          </a:ln>
        </p:spPr>
      </p:pic>
      <p:sp>
        <p:nvSpPr>
          <p:cNvPr id="61" name="Google Shape;61;p1"/>
          <p:cNvSpPr txBox="1"/>
          <p:nvPr/>
        </p:nvSpPr>
        <p:spPr>
          <a:xfrm>
            <a:off x="6073168" y="7706970"/>
            <a:ext cx="13914000" cy="3869777"/>
          </a:xfrm>
          <a:prstGeom prst="rect">
            <a:avLst/>
          </a:prstGeom>
          <a:noFill/>
          <a:ln>
            <a:noFill/>
          </a:ln>
        </p:spPr>
        <p:txBody>
          <a:bodyPr spcFirstLastPara="1" wrap="square" lIns="50800" tIns="50800" rIns="50800" bIns="50800" anchor="ctr" anchorCtr="0">
            <a:spAutoFit/>
          </a:bodyPr>
          <a:lstStyle/>
          <a:p>
            <a:pPr marL="0" marR="0" lvl="0" indent="0" algn="r" rtl="0">
              <a:lnSpc>
                <a:spcPct val="120000"/>
              </a:lnSpc>
              <a:spcBef>
                <a:spcPts val="0"/>
              </a:spcBef>
              <a:spcAft>
                <a:spcPts val="0"/>
              </a:spcAft>
              <a:buClr>
                <a:srgbClr val="FFFFFF"/>
              </a:buClr>
              <a:buSzPts val="5400"/>
              <a:buFont typeface="Proxima Nova"/>
              <a:buNone/>
            </a:pPr>
            <a:r>
              <a:rPr lang="es-ES_tradnl" sz="5400" b="0" i="0" u="none" strike="noStrike" cap="none" noProof="0" dirty="0">
                <a:solidFill>
                  <a:srgbClr val="FFFFFF"/>
                </a:solidFill>
                <a:latin typeface="Proxima Nova"/>
                <a:ea typeface="Proxima Nova"/>
                <a:cs typeface="Proxima Nova"/>
                <a:sym typeface="Proxima Nova"/>
              </a:rPr>
              <a:t>IYRP Global Alliance</a:t>
            </a:r>
          </a:p>
          <a:p>
            <a:pPr marL="0" marR="0" lvl="0" indent="0" algn="r" rtl="0">
              <a:lnSpc>
                <a:spcPct val="120000"/>
              </a:lnSpc>
              <a:spcBef>
                <a:spcPts val="0"/>
              </a:spcBef>
              <a:spcAft>
                <a:spcPts val="0"/>
              </a:spcAft>
              <a:buClr>
                <a:srgbClr val="FFFFFF"/>
              </a:buClr>
              <a:buSzPts val="4800"/>
              <a:buFont typeface="Proxima Nova"/>
              <a:buNone/>
            </a:pPr>
            <a:r>
              <a:rPr lang="es-ES_tradnl" sz="4800" b="0" i="0" u="none" strike="noStrike" cap="none" noProof="0" dirty="0">
                <a:solidFill>
                  <a:srgbClr val="FFFFFF"/>
                </a:solidFill>
                <a:latin typeface="Proxima Nova"/>
                <a:ea typeface="Proxima Nova"/>
                <a:cs typeface="Proxima Nova"/>
                <a:sym typeface="Proxima Nova"/>
              </a:rPr>
              <a:t>Global Secretariat</a:t>
            </a:r>
            <a:endParaRPr lang="es-ES_tradnl" noProof="0" dirty="0"/>
          </a:p>
          <a:p>
            <a:pPr marL="0" marR="0" lvl="0" indent="0" algn="r" rtl="0">
              <a:lnSpc>
                <a:spcPct val="120000"/>
              </a:lnSpc>
              <a:spcBef>
                <a:spcPts val="0"/>
              </a:spcBef>
              <a:spcAft>
                <a:spcPts val="0"/>
              </a:spcAft>
              <a:buClr>
                <a:srgbClr val="FFFFFF"/>
              </a:buClr>
              <a:buSzPts val="4800"/>
              <a:buFont typeface="Proxima Nova"/>
              <a:buNone/>
            </a:pPr>
            <a:r>
              <a:rPr lang="es-ES_tradnl" sz="4800" b="0" i="0" u="none" strike="noStrike" cap="none" noProof="0" dirty="0">
                <a:solidFill>
                  <a:srgbClr val="FFFFFF"/>
                </a:solidFill>
                <a:latin typeface="Proxima Nova"/>
                <a:ea typeface="Proxima Nova"/>
                <a:cs typeface="Proxima Nova"/>
                <a:sym typeface="Proxima Nova"/>
              </a:rPr>
              <a:t>Versión </a:t>
            </a:r>
            <a:r>
              <a:rPr lang="es-ES_tradnl" sz="4800" noProof="0" dirty="0">
                <a:solidFill>
                  <a:srgbClr val="FFFFFF"/>
                </a:solidFill>
                <a:latin typeface="Proxima Nova"/>
                <a:ea typeface="Proxima Nova"/>
                <a:cs typeface="Proxima Nova"/>
                <a:sym typeface="Proxima Nova"/>
              </a:rPr>
              <a:t>Sept</a:t>
            </a:r>
            <a:r>
              <a:rPr lang="es-ES_tradnl" sz="4800" b="0" i="0" u="none" strike="noStrike" cap="none" noProof="0" dirty="0">
                <a:solidFill>
                  <a:srgbClr val="FFFFFF"/>
                </a:solidFill>
                <a:latin typeface="Proxima Nova"/>
                <a:ea typeface="Proxima Nova"/>
                <a:cs typeface="Proxima Nova"/>
                <a:sym typeface="Proxima Nova"/>
              </a:rPr>
              <a:t> 2025</a:t>
            </a:r>
          </a:p>
          <a:p>
            <a:pPr marL="0" marR="0" lvl="0" indent="0" algn="ctr" rtl="0">
              <a:lnSpc>
                <a:spcPct val="120000"/>
              </a:lnSpc>
              <a:spcBef>
                <a:spcPts val="0"/>
              </a:spcBef>
              <a:spcAft>
                <a:spcPts val="0"/>
              </a:spcAft>
              <a:buClr>
                <a:srgbClr val="FFFFFF"/>
              </a:buClr>
              <a:buSzPts val="5400"/>
              <a:buFont typeface="Proxima Nova"/>
              <a:buNone/>
            </a:pPr>
            <a:endParaRPr lang="es-ES_tradnl" sz="5400" b="0" i="0" u="none" strike="noStrike" cap="none" noProof="0" dirty="0">
              <a:solidFill>
                <a:srgbClr val="FFFFFF"/>
              </a:solidFill>
              <a:latin typeface="Proxima Nova"/>
              <a:ea typeface="Proxima Nova"/>
              <a:cs typeface="Proxima Nova"/>
              <a:sym typeface="Proxima Nova"/>
            </a:endParaRPr>
          </a:p>
        </p:txBody>
      </p:sp>
      <p:sp>
        <p:nvSpPr>
          <p:cNvPr id="62" name="Google Shape;62;p1"/>
          <p:cNvSpPr txBox="1"/>
          <p:nvPr/>
        </p:nvSpPr>
        <p:spPr>
          <a:xfrm>
            <a:off x="5031033" y="1975895"/>
            <a:ext cx="14388555" cy="2811026"/>
          </a:xfrm>
          <a:prstGeom prst="rect">
            <a:avLst/>
          </a:prstGeom>
          <a:noFill/>
          <a:ln>
            <a:noFill/>
          </a:ln>
        </p:spPr>
        <p:txBody>
          <a:bodyPr spcFirstLastPara="1" wrap="square" lIns="50800" tIns="50800" rIns="50800" bIns="50800" anchor="ctr" anchorCtr="0">
            <a:spAutoFit/>
          </a:bodyPr>
          <a:lstStyle/>
          <a:p>
            <a:pPr algn="ctr">
              <a:buClr>
                <a:srgbClr val="FFFFFF"/>
              </a:buClr>
              <a:buSzPts val="8800"/>
            </a:pPr>
            <a:r>
              <a:rPr lang="es-ES_tradnl" sz="8800" noProof="0" dirty="0">
                <a:solidFill>
                  <a:schemeClr val="bg1"/>
                </a:solidFill>
              </a:rPr>
              <a:t>Hoja de ruta para </a:t>
            </a:r>
          </a:p>
          <a:p>
            <a:pPr algn="ctr">
              <a:buClr>
                <a:srgbClr val="FFFFFF"/>
              </a:buClr>
              <a:buSzPts val="8800"/>
            </a:pPr>
            <a:r>
              <a:rPr lang="es-ES_tradnl" sz="8800" noProof="0" dirty="0">
                <a:solidFill>
                  <a:schemeClr val="bg1"/>
                </a:solidFill>
              </a:rPr>
              <a:t>IYRP</a:t>
            </a:r>
            <a:r>
              <a:rPr lang="es-ES_tradnl" sz="8800" b="0" i="0" u="none" strike="noStrike" cap="none" noProof="0" dirty="0">
                <a:solidFill>
                  <a:srgbClr val="FFFFFF"/>
                </a:solidFill>
                <a:latin typeface="Proxima Nova Semibold"/>
                <a:ea typeface="Proxima Nova Semibold"/>
                <a:cs typeface="Proxima Nova Semibold"/>
                <a:sym typeface="Proxima Nova Semibold"/>
              </a:rPr>
              <a:t>2026</a:t>
            </a:r>
            <a:endParaRPr lang="es-ES_tradnl" sz="1400" b="0" i="0" u="none" strike="noStrike" cap="none" noProof="0" dirty="0">
              <a:solidFill>
                <a:srgbClr val="000000"/>
              </a:solidFill>
              <a:latin typeface="Arial"/>
              <a:ea typeface="Arial"/>
              <a:cs typeface="Arial"/>
              <a:sym typeface="Arial"/>
            </a:endParaRPr>
          </a:p>
        </p:txBody>
      </p:sp>
      <p:pic>
        <p:nvPicPr>
          <p:cNvPr id="63" name="Google Shape;63;p1"/>
          <p:cNvPicPr preferRelativeResize="0"/>
          <p:nvPr/>
        </p:nvPicPr>
        <p:blipFill rotWithShape="1">
          <a:blip r:embed="rId5">
            <a:alphaModFix/>
          </a:blip>
          <a:srcRect/>
          <a:stretch/>
        </p:blipFill>
        <p:spPr>
          <a:xfrm>
            <a:off x="4155233" y="6854050"/>
            <a:ext cx="8874967" cy="57409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8"/>
          <p:cNvPicPr preferRelativeResize="0"/>
          <p:nvPr/>
        </p:nvPicPr>
        <p:blipFill rotWithShape="1">
          <a:blip r:embed="rId3">
            <a:alphaModFix/>
          </a:blip>
          <a:srcRect/>
          <a:stretch/>
        </p:blipFill>
        <p:spPr>
          <a:xfrm>
            <a:off x="15415047" y="7908244"/>
            <a:ext cx="7473417" cy="5078600"/>
          </a:xfrm>
          <a:prstGeom prst="ellipse">
            <a:avLst/>
          </a:prstGeom>
          <a:noFill/>
          <a:ln>
            <a:noFill/>
          </a:ln>
        </p:spPr>
      </p:pic>
      <p:pic>
        <p:nvPicPr>
          <p:cNvPr id="174" name="Google Shape;174;p38"/>
          <p:cNvPicPr preferRelativeResize="0"/>
          <p:nvPr/>
        </p:nvPicPr>
        <p:blipFill rotWithShape="1">
          <a:blip r:embed="rId4">
            <a:alphaModFix/>
          </a:blip>
          <a:srcRect/>
          <a:stretch/>
        </p:blipFill>
        <p:spPr>
          <a:xfrm>
            <a:off x="10796729" y="2443492"/>
            <a:ext cx="7839946" cy="5703117"/>
          </a:xfrm>
          <a:prstGeom prst="ellipse">
            <a:avLst/>
          </a:prstGeom>
          <a:noFill/>
          <a:ln>
            <a:noFill/>
          </a:ln>
        </p:spPr>
      </p:pic>
      <p:pic>
        <p:nvPicPr>
          <p:cNvPr id="175" name="Google Shape;175;p38" descr="Image"/>
          <p:cNvPicPr preferRelativeResize="0"/>
          <p:nvPr/>
        </p:nvPicPr>
        <p:blipFill rotWithShape="1">
          <a:blip r:embed="rId5">
            <a:alphaModFix amt="74730"/>
          </a:blip>
          <a:srcRect/>
          <a:stretch/>
        </p:blipFill>
        <p:spPr>
          <a:xfrm>
            <a:off x="23201403" y="-1096189"/>
            <a:ext cx="1206324" cy="15908375"/>
          </a:xfrm>
          <a:prstGeom prst="rect">
            <a:avLst/>
          </a:prstGeom>
          <a:noFill/>
          <a:ln>
            <a:noFill/>
          </a:ln>
        </p:spPr>
      </p:pic>
      <p:sp>
        <p:nvSpPr>
          <p:cNvPr id="176" name="Google Shape;176;p38"/>
          <p:cNvSpPr txBox="1">
            <a:spLocks noGrp="1"/>
          </p:cNvSpPr>
          <p:nvPr>
            <p:ph type="title"/>
          </p:nvPr>
        </p:nvSpPr>
        <p:spPr>
          <a:xfrm>
            <a:off x="704849" y="529389"/>
            <a:ext cx="21679663" cy="1623740"/>
          </a:xfrm>
          <a:prstGeom prst="rect">
            <a:avLst/>
          </a:prstGeom>
          <a:noFill/>
          <a:ln>
            <a:noFill/>
          </a:ln>
        </p:spPr>
        <p:txBody>
          <a:bodyPr spcFirstLastPara="1" wrap="square" lIns="50800" tIns="50800" rIns="50800" bIns="50800" anchor="ctr" anchorCtr="0">
            <a:normAutofit fontScale="90000"/>
          </a:bodyPr>
          <a:lstStyle/>
          <a:p>
            <a:r>
              <a:rPr lang="es-ES_tradnl" sz="9600" dirty="0">
                <a:solidFill>
                  <a:schemeClr val="bg1">
                    <a:lumMod val="50000"/>
                  </a:schemeClr>
                </a:solidFill>
              </a:rPr>
              <a:t>Grupos regionales de apoyo al IYRP (RISG)</a:t>
            </a:r>
          </a:p>
        </p:txBody>
      </p:sp>
      <p:sp>
        <p:nvSpPr>
          <p:cNvPr id="177" name="Google Shape;177;p38"/>
          <p:cNvSpPr txBox="1"/>
          <p:nvPr/>
        </p:nvSpPr>
        <p:spPr>
          <a:xfrm>
            <a:off x="18096263" y="1225880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_tradnl" sz="2000" b="1" i="1" u="none" strike="noStrike" cap="none" noProof="0" dirty="0">
                <a:solidFill>
                  <a:schemeClr val="lt1"/>
                </a:solidFill>
                <a:latin typeface="Proxima Nova" panose="020B0604020202020204" charset="0"/>
                <a:sym typeface="Arial"/>
              </a:rPr>
              <a:t>@ Wolfgang Bayer</a:t>
            </a:r>
            <a:endParaRPr lang="es-ES_tradnl" sz="2000" b="1" noProof="0" dirty="0">
              <a:latin typeface="Proxima Nova" panose="020B0604020202020204" charset="0"/>
            </a:endParaRPr>
          </a:p>
        </p:txBody>
      </p:sp>
      <p:sp>
        <p:nvSpPr>
          <p:cNvPr id="178" name="Google Shape;178;p38"/>
          <p:cNvSpPr txBox="1"/>
          <p:nvPr/>
        </p:nvSpPr>
        <p:spPr>
          <a:xfrm>
            <a:off x="17049601" y="9786444"/>
            <a:ext cx="404261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_tradnl" sz="7200" b="0" i="0" u="none" strike="noStrike" cap="none" noProof="0" dirty="0">
                <a:solidFill>
                  <a:schemeClr val="lt1"/>
                </a:solidFill>
                <a:latin typeface="Arial"/>
                <a:ea typeface="Arial"/>
                <a:cs typeface="Arial"/>
                <a:sym typeface="Arial"/>
              </a:rPr>
              <a:t>Animals</a:t>
            </a:r>
            <a:endParaRPr lang="es-ES_tradnl" sz="1400" b="0" i="0" u="none" strike="noStrike" cap="none" noProof="0" dirty="0">
              <a:solidFill>
                <a:schemeClr val="lt1"/>
              </a:solidFill>
              <a:latin typeface="Arial"/>
              <a:ea typeface="Arial"/>
              <a:cs typeface="Arial"/>
              <a:sym typeface="Arial"/>
            </a:endParaRPr>
          </a:p>
        </p:txBody>
      </p:sp>
      <p:grpSp>
        <p:nvGrpSpPr>
          <p:cNvPr id="179" name="Google Shape;179;p38"/>
          <p:cNvGrpSpPr/>
          <p:nvPr/>
        </p:nvGrpSpPr>
        <p:grpSpPr>
          <a:xfrm>
            <a:off x="6173440" y="7898009"/>
            <a:ext cx="7940268" cy="5288602"/>
            <a:chOff x="5259155" y="7182153"/>
            <a:chExt cx="7940268" cy="5288602"/>
          </a:xfrm>
        </p:grpSpPr>
        <p:pic>
          <p:nvPicPr>
            <p:cNvPr id="180" name="Google Shape;180;p38"/>
            <p:cNvPicPr preferRelativeResize="0"/>
            <p:nvPr/>
          </p:nvPicPr>
          <p:blipFill rotWithShape="1">
            <a:blip r:embed="rId6">
              <a:alphaModFix/>
            </a:blip>
            <a:srcRect/>
            <a:stretch/>
          </p:blipFill>
          <p:spPr>
            <a:xfrm>
              <a:off x="5259155" y="7182153"/>
              <a:ext cx="7940268" cy="5288602"/>
            </a:xfrm>
            <a:prstGeom prst="ellipse">
              <a:avLst/>
            </a:prstGeom>
            <a:solidFill>
              <a:schemeClr val="accent3"/>
            </a:solidFill>
            <a:ln>
              <a:noFill/>
            </a:ln>
          </p:spPr>
        </p:pic>
        <p:sp>
          <p:nvSpPr>
            <p:cNvPr id="181" name="Google Shape;181;p38"/>
            <p:cNvSpPr txBox="1"/>
            <p:nvPr/>
          </p:nvSpPr>
          <p:spPr>
            <a:xfrm>
              <a:off x="8196501" y="11707543"/>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_tradnl" sz="2000" b="1" i="1" u="none" strike="noStrike" cap="none" noProof="0" dirty="0">
                  <a:solidFill>
                    <a:schemeClr val="lt1"/>
                  </a:solidFill>
                  <a:latin typeface="Proxima Nova" panose="020B0604020202020204" charset="0"/>
                  <a:sym typeface="Arial"/>
                </a:rPr>
                <a:t>@ Kalyan Varma</a:t>
              </a:r>
              <a:endParaRPr lang="es-ES_tradnl" sz="1600" b="1" noProof="0" dirty="0">
                <a:latin typeface="Proxima Nova" panose="020B0604020202020204" charset="0"/>
              </a:endParaRPr>
            </a:p>
          </p:txBody>
        </p:sp>
        <p:sp>
          <p:nvSpPr>
            <p:cNvPr id="182" name="Google Shape;182;p38"/>
            <p:cNvSpPr txBox="1"/>
            <p:nvPr/>
          </p:nvSpPr>
          <p:spPr>
            <a:xfrm>
              <a:off x="6708208" y="9227911"/>
              <a:ext cx="504216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_tradnl" sz="7200" b="0" i="0" u="none" strike="noStrike" cap="none" noProof="0" dirty="0">
                  <a:solidFill>
                    <a:schemeClr val="lt1"/>
                  </a:solidFill>
                  <a:latin typeface="Arial"/>
                  <a:ea typeface="Arial"/>
                  <a:cs typeface="Arial"/>
                  <a:sym typeface="Arial"/>
                </a:rPr>
                <a:t>Pastoralists</a:t>
              </a:r>
              <a:endParaRPr lang="es-ES_tradnl" sz="1400" b="0" i="0" u="none" strike="noStrike" cap="none" noProof="0" dirty="0">
                <a:solidFill>
                  <a:schemeClr val="lt1"/>
                </a:solidFill>
                <a:latin typeface="Arial"/>
                <a:ea typeface="Arial"/>
                <a:cs typeface="Arial"/>
                <a:sym typeface="Arial"/>
              </a:endParaRPr>
            </a:p>
          </p:txBody>
        </p:sp>
      </p:grpSp>
      <p:sp>
        <p:nvSpPr>
          <p:cNvPr id="183" name="Google Shape;183;p38"/>
          <p:cNvSpPr txBox="1"/>
          <p:nvPr/>
        </p:nvSpPr>
        <p:spPr>
          <a:xfrm>
            <a:off x="13706237" y="716416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_tradnl" sz="2000" b="1" i="1" u="none" strike="noStrike" cap="none" noProof="0" dirty="0">
                <a:solidFill>
                  <a:schemeClr val="lt1"/>
                </a:solidFill>
                <a:latin typeface="Proxima Nova" panose="020B0604020202020204" charset="0"/>
                <a:sym typeface="Arial"/>
              </a:rPr>
              <a:t>@ Lauren Svejcar</a:t>
            </a:r>
            <a:endParaRPr lang="es-ES_tradnl" sz="1600" b="1" noProof="0" dirty="0">
              <a:latin typeface="Proxima Nova" panose="020B0604020202020204" charset="0"/>
            </a:endParaRPr>
          </a:p>
        </p:txBody>
      </p:sp>
      <p:sp>
        <p:nvSpPr>
          <p:cNvPr id="184" name="Google Shape;184;p38"/>
          <p:cNvSpPr txBox="1"/>
          <p:nvPr/>
        </p:nvSpPr>
        <p:spPr>
          <a:xfrm>
            <a:off x="12147405" y="4612733"/>
            <a:ext cx="5072247"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_tradnl" sz="7200" b="0" i="0" u="none" strike="noStrike" cap="none" noProof="0" dirty="0">
                <a:solidFill>
                  <a:schemeClr val="lt1"/>
                </a:solidFill>
                <a:latin typeface="Arial"/>
                <a:ea typeface="Arial"/>
                <a:cs typeface="Arial"/>
                <a:sym typeface="Arial"/>
              </a:rPr>
              <a:t>Rangelands</a:t>
            </a:r>
            <a:endParaRPr lang="es-ES_tradnl" sz="1400" b="0" i="0" u="none" strike="noStrike" cap="none" noProof="0" dirty="0">
              <a:solidFill>
                <a:schemeClr val="lt1"/>
              </a:solidFill>
              <a:latin typeface="Arial"/>
              <a:ea typeface="Arial"/>
              <a:cs typeface="Arial"/>
              <a:sym typeface="Arial"/>
            </a:endParaRPr>
          </a:p>
        </p:txBody>
      </p:sp>
      <p:sp>
        <p:nvSpPr>
          <p:cNvPr id="185" name="Google Shape;185;p38"/>
          <p:cNvSpPr/>
          <p:nvPr/>
        </p:nvSpPr>
        <p:spPr>
          <a:xfrm>
            <a:off x="13713086" y="8254676"/>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es-ES_tradnl" sz="1400" b="0" i="0" u="none" strike="noStrike" cap="none" noProof="0" dirty="0">
              <a:solidFill>
                <a:schemeClr val="dk1"/>
              </a:solidFill>
              <a:latin typeface="Arial"/>
              <a:ea typeface="Arial"/>
              <a:cs typeface="Arial"/>
              <a:sym typeface="Arial"/>
            </a:endParaRPr>
          </a:p>
        </p:txBody>
      </p:sp>
      <p:sp>
        <p:nvSpPr>
          <p:cNvPr id="186" name="Google Shape;186;p38"/>
          <p:cNvSpPr/>
          <p:nvPr/>
        </p:nvSpPr>
        <p:spPr>
          <a:xfrm rot="10800000">
            <a:off x="14683528" y="8242993"/>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es-ES_tradnl" sz="1400" b="0" i="0" u="none" strike="noStrike" cap="none" noProof="0" dirty="0">
              <a:solidFill>
                <a:schemeClr val="dk1"/>
              </a:solidFill>
              <a:latin typeface="Arial"/>
              <a:ea typeface="Arial"/>
              <a:cs typeface="Arial"/>
              <a:sym typeface="Arial"/>
            </a:endParaRPr>
          </a:p>
        </p:txBody>
      </p:sp>
      <p:sp>
        <p:nvSpPr>
          <p:cNvPr id="187" name="Google Shape;187;p38"/>
          <p:cNvSpPr txBox="1"/>
          <p:nvPr/>
        </p:nvSpPr>
        <p:spPr>
          <a:xfrm>
            <a:off x="18736997" y="2307514"/>
            <a:ext cx="4968358" cy="6001603"/>
          </a:xfrm>
          <a:prstGeom prst="rect">
            <a:avLst/>
          </a:prstGeom>
          <a:noFill/>
          <a:ln>
            <a:noFill/>
          </a:ln>
        </p:spPr>
        <p:txBody>
          <a:bodyPr spcFirstLastPara="1" wrap="square" lIns="91425" tIns="45700" rIns="91425" bIns="45700" anchor="t" anchorCtr="0">
            <a:spAutoFit/>
          </a:bodyPr>
          <a:lstStyle/>
          <a:p>
            <a:r>
              <a:rPr lang="es-ES_tradnl" sz="4800" dirty="0">
                <a:solidFill>
                  <a:schemeClr val="accent4">
                    <a:lumMod val="50000"/>
                  </a:schemeClr>
                </a:solidFill>
              </a:rPr>
              <a:t>Impacto a nivel local:</a:t>
            </a:r>
          </a:p>
          <a:p>
            <a:r>
              <a:rPr lang="es-ES_tradnl" sz="4800" dirty="0">
                <a:solidFill>
                  <a:schemeClr val="accent4">
                    <a:lumMod val="50000"/>
                  </a:schemeClr>
                </a:solidFill>
              </a:rPr>
              <a:t>Promoción de las organizaciones pastorales y sus actividades. </a:t>
            </a:r>
          </a:p>
          <a:p>
            <a:br>
              <a:rPr lang="es-ES_tradnl" sz="4800" dirty="0">
                <a:solidFill>
                  <a:schemeClr val="accent4">
                    <a:lumMod val="50000"/>
                  </a:schemeClr>
                </a:solidFill>
              </a:rPr>
            </a:br>
            <a:endParaRPr lang="es-ES_tradnl" sz="4800" dirty="0">
              <a:solidFill>
                <a:schemeClr val="accent4">
                  <a:lumMod val="50000"/>
                </a:schemeClr>
              </a:solidFill>
            </a:endParaRPr>
          </a:p>
        </p:txBody>
      </p:sp>
      <p:sp>
        <p:nvSpPr>
          <p:cNvPr id="188" name="Google Shape;188;p38"/>
          <p:cNvSpPr txBox="1"/>
          <p:nvPr/>
        </p:nvSpPr>
        <p:spPr>
          <a:xfrm>
            <a:off x="1124768" y="3200616"/>
            <a:ext cx="4963056" cy="10139673"/>
          </a:xfrm>
          <a:prstGeom prst="rect">
            <a:avLst/>
          </a:prstGeom>
          <a:noFill/>
          <a:ln>
            <a:noFill/>
          </a:ln>
        </p:spPr>
        <p:txBody>
          <a:bodyPr spcFirstLastPara="1" wrap="square" lIns="0" tIns="23850" rIns="0" bIns="0" anchor="t" anchorCtr="0">
            <a:spAutoFit/>
          </a:bodyPr>
          <a:lstStyle/>
          <a:p>
            <a:pPr marL="385" marR="0" lvl="0" indent="0" algn="l" rtl="0">
              <a:lnSpc>
                <a:spcPct val="100000"/>
              </a:lnSpc>
              <a:spcBef>
                <a:spcPts val="0"/>
              </a:spcBef>
              <a:spcAft>
                <a:spcPts val="0"/>
              </a:spcAft>
              <a:buNone/>
            </a:pPr>
            <a:r>
              <a:rPr lang="es-ES_tradnl" sz="3600" b="1" i="1" u="none" strike="noStrike" cap="none" noProof="0" dirty="0">
                <a:solidFill>
                  <a:schemeClr val="tx2">
                    <a:lumMod val="10000"/>
                  </a:schemeClr>
                </a:solidFill>
                <a:latin typeface="Proxima Nova"/>
                <a:ea typeface="Proxima Nova"/>
                <a:cs typeface="Proxima Nova"/>
                <a:sym typeface="Proxima Nova"/>
              </a:rPr>
              <a:t>Arctic</a:t>
            </a:r>
          </a:p>
          <a:p>
            <a:pPr marL="385" marR="0" lvl="0" indent="0" algn="l" rtl="0">
              <a:lnSpc>
                <a:spcPct val="100000"/>
              </a:lnSpc>
              <a:spcBef>
                <a:spcPts val="485"/>
              </a:spcBef>
              <a:spcAft>
                <a:spcPts val="0"/>
              </a:spcAft>
              <a:buNone/>
            </a:pPr>
            <a:endParaRPr lang="es-ES_tradnl" sz="700" b="1" i="1" u="none" strike="noStrike" cap="none" noProof="0"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s-ES_tradnl" sz="3600" b="1" i="1" u="none" strike="noStrike" cap="none" noProof="0" dirty="0">
                <a:solidFill>
                  <a:schemeClr val="tx2">
                    <a:lumMod val="10000"/>
                  </a:schemeClr>
                </a:solidFill>
                <a:latin typeface="Proxima Nova"/>
                <a:ea typeface="Proxima Nova"/>
                <a:cs typeface="Proxima Nova"/>
                <a:sym typeface="Proxima Nova"/>
              </a:rPr>
              <a:t>East Asia </a:t>
            </a:r>
          </a:p>
          <a:p>
            <a:pPr marL="385" marR="0" lvl="0" indent="0" algn="l" rtl="0">
              <a:lnSpc>
                <a:spcPct val="100000"/>
              </a:lnSpc>
              <a:spcBef>
                <a:spcPts val="485"/>
              </a:spcBef>
              <a:spcAft>
                <a:spcPts val="0"/>
              </a:spcAft>
              <a:buNone/>
            </a:pPr>
            <a:endParaRPr lang="es-ES_tradnl" sz="700" b="1" i="1" u="none" strike="noStrike" cap="none" noProof="0"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s-ES_tradnl" sz="3600" b="1" i="1" u="none" strike="noStrike" cap="none" noProof="0" dirty="0">
                <a:solidFill>
                  <a:schemeClr val="tx2">
                    <a:lumMod val="10000"/>
                  </a:schemeClr>
                </a:solidFill>
                <a:latin typeface="Proxima Nova"/>
                <a:ea typeface="Proxima Nova"/>
                <a:cs typeface="Proxima Nova"/>
                <a:sym typeface="Proxima Nova"/>
              </a:rPr>
              <a:t>South Asia</a:t>
            </a:r>
          </a:p>
          <a:p>
            <a:pPr marL="385" marR="0" lvl="0" indent="0" algn="l" rtl="0">
              <a:lnSpc>
                <a:spcPct val="100000"/>
              </a:lnSpc>
              <a:spcBef>
                <a:spcPts val="485"/>
              </a:spcBef>
              <a:spcAft>
                <a:spcPts val="0"/>
              </a:spcAft>
              <a:buNone/>
            </a:pPr>
            <a:endParaRPr lang="es-ES_tradnl" sz="700" b="1" i="1" u="none" strike="noStrike" cap="none" noProof="0"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s-ES_tradnl" sz="3600" b="1" i="1" u="none" strike="noStrike" cap="none" noProof="0" dirty="0">
                <a:solidFill>
                  <a:schemeClr val="tx2">
                    <a:lumMod val="10000"/>
                  </a:schemeClr>
                </a:solidFill>
                <a:latin typeface="Proxima Nova"/>
                <a:ea typeface="Proxima Nova"/>
                <a:cs typeface="Proxima Nova"/>
                <a:sym typeface="Proxima Nova"/>
              </a:rPr>
              <a:t>Central Asia &amp; Mongolia</a:t>
            </a:r>
          </a:p>
          <a:p>
            <a:pPr marL="385" marR="0" lvl="0" indent="0" algn="l" rtl="0">
              <a:lnSpc>
                <a:spcPct val="100000"/>
              </a:lnSpc>
              <a:spcBef>
                <a:spcPts val="485"/>
              </a:spcBef>
              <a:spcAft>
                <a:spcPts val="0"/>
              </a:spcAft>
              <a:buNone/>
            </a:pPr>
            <a:endParaRPr lang="es-ES_tradnl"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dirty="0">
                <a:solidFill>
                  <a:schemeClr val="tx2">
                    <a:lumMod val="10000"/>
                  </a:schemeClr>
                </a:solidFill>
                <a:latin typeface="Proxima Nova"/>
                <a:ea typeface="Proxima Nova"/>
                <a:cs typeface="Proxima Nova"/>
                <a:sym typeface="Proxima Nova"/>
              </a:rPr>
              <a:t>Australasia</a:t>
            </a:r>
            <a:endParaRPr lang="es-ES_tradnl" b="1" noProof="0" dirty="0">
              <a:solidFill>
                <a:schemeClr val="tx2">
                  <a:lumMod val="10000"/>
                </a:schemeClr>
              </a:solidFill>
            </a:endParaRPr>
          </a:p>
          <a:p>
            <a:pPr marL="770" marR="0" lvl="0" indent="0" algn="l" rtl="0">
              <a:lnSpc>
                <a:spcPct val="100000"/>
              </a:lnSpc>
              <a:spcBef>
                <a:spcPts val="485"/>
              </a:spcBef>
              <a:spcAft>
                <a:spcPts val="0"/>
              </a:spcAft>
              <a:buNone/>
            </a:pPr>
            <a:endParaRPr lang="es-ES_tradnl"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dirty="0">
                <a:solidFill>
                  <a:schemeClr val="tx2">
                    <a:lumMod val="10000"/>
                  </a:schemeClr>
                </a:solidFill>
                <a:latin typeface="Proxima Nova"/>
                <a:ea typeface="Proxima Nova"/>
                <a:cs typeface="Proxima Nova"/>
                <a:sym typeface="Proxima Nova"/>
              </a:rPr>
              <a:t>North Africa &amp; Middle East</a:t>
            </a:r>
            <a:endParaRPr lang="es-ES_tradnl" b="1" noProof="0" dirty="0">
              <a:solidFill>
                <a:schemeClr val="tx2">
                  <a:lumMod val="10000"/>
                </a:schemeClr>
              </a:solidFill>
            </a:endParaRPr>
          </a:p>
          <a:p>
            <a:pPr marL="770" marR="0" lvl="0" indent="0" algn="l" rtl="0">
              <a:lnSpc>
                <a:spcPct val="100000"/>
              </a:lnSpc>
              <a:spcBef>
                <a:spcPts val="485"/>
              </a:spcBef>
              <a:spcAft>
                <a:spcPts val="0"/>
              </a:spcAft>
              <a:buNone/>
            </a:pPr>
            <a:endParaRPr lang="es-ES_tradnl"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dirty="0">
                <a:solidFill>
                  <a:schemeClr val="tx2">
                    <a:lumMod val="10000"/>
                  </a:schemeClr>
                </a:solidFill>
                <a:latin typeface="Proxima Nova"/>
                <a:ea typeface="Proxima Nova"/>
                <a:cs typeface="Proxima Nova"/>
                <a:sym typeface="Proxima Nova"/>
              </a:rPr>
              <a:t>Eastern &amp; Southern Africa</a:t>
            </a:r>
            <a:endParaRPr lang="es-ES_tradnl" b="1" noProof="0" dirty="0">
              <a:solidFill>
                <a:schemeClr val="tx2">
                  <a:lumMod val="10000"/>
                </a:schemeClr>
              </a:solidFill>
            </a:endParaRPr>
          </a:p>
          <a:p>
            <a:pPr marL="770" marR="0" lvl="0" indent="0" algn="l" rtl="0">
              <a:lnSpc>
                <a:spcPct val="100000"/>
              </a:lnSpc>
              <a:spcBef>
                <a:spcPts val="485"/>
              </a:spcBef>
              <a:spcAft>
                <a:spcPts val="0"/>
              </a:spcAft>
              <a:buNone/>
            </a:pPr>
            <a:endParaRPr lang="es-ES_tradnl"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dirty="0">
                <a:solidFill>
                  <a:schemeClr val="tx2">
                    <a:lumMod val="10000"/>
                  </a:schemeClr>
                </a:solidFill>
                <a:latin typeface="Proxima Nova"/>
                <a:ea typeface="Proxima Nova"/>
                <a:cs typeface="Proxima Nova"/>
                <a:sym typeface="Proxima Nova"/>
              </a:rPr>
              <a:t>West &amp; Central Africa</a:t>
            </a:r>
          </a:p>
          <a:p>
            <a:pPr marL="770" marR="0" lvl="0" indent="0" algn="l" rtl="0">
              <a:lnSpc>
                <a:spcPct val="100000"/>
              </a:lnSpc>
              <a:spcBef>
                <a:spcPts val="485"/>
              </a:spcBef>
              <a:spcAft>
                <a:spcPts val="0"/>
              </a:spcAft>
              <a:buNone/>
            </a:pPr>
            <a:endParaRPr lang="es-ES_tradnl"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dirty="0">
                <a:solidFill>
                  <a:schemeClr val="tx2">
                    <a:lumMod val="10000"/>
                  </a:schemeClr>
                </a:solidFill>
                <a:latin typeface="Proxima Nova"/>
                <a:ea typeface="Proxima Nova"/>
                <a:cs typeface="Proxima Nova"/>
                <a:sym typeface="Proxima Nova"/>
              </a:rPr>
              <a:t>Europe </a:t>
            </a:r>
          </a:p>
          <a:p>
            <a:pPr marL="770" marR="0" lvl="0" indent="0" algn="l" rtl="0">
              <a:lnSpc>
                <a:spcPct val="100000"/>
              </a:lnSpc>
              <a:spcBef>
                <a:spcPts val="485"/>
              </a:spcBef>
              <a:spcAft>
                <a:spcPts val="0"/>
              </a:spcAft>
              <a:buNone/>
            </a:pPr>
            <a:endParaRPr lang="es-ES_tradnl"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dirty="0">
                <a:solidFill>
                  <a:schemeClr val="tx2">
                    <a:lumMod val="10000"/>
                  </a:schemeClr>
                </a:solidFill>
                <a:latin typeface="Proxima Nova"/>
                <a:ea typeface="Proxima Nova"/>
                <a:cs typeface="Proxima Nova"/>
                <a:sym typeface="Proxima Nova"/>
              </a:rPr>
              <a:t>North America</a:t>
            </a:r>
          </a:p>
          <a:p>
            <a:pPr marL="770" marR="0" lvl="0" indent="0" algn="l" rtl="0">
              <a:lnSpc>
                <a:spcPct val="100000"/>
              </a:lnSpc>
              <a:spcBef>
                <a:spcPts val="485"/>
              </a:spcBef>
              <a:spcAft>
                <a:spcPts val="0"/>
              </a:spcAft>
              <a:buNone/>
            </a:pPr>
            <a:endParaRPr lang="es-ES_tradnl" sz="700" b="1" i="1" u="none" strike="noStrike" cap="none" noProof="0"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dirty="0">
                <a:solidFill>
                  <a:schemeClr val="tx2">
                    <a:lumMod val="10000"/>
                  </a:schemeClr>
                </a:solidFill>
                <a:latin typeface="Proxima Nova"/>
                <a:ea typeface="Proxima Nova"/>
                <a:cs typeface="Proxima Nova"/>
                <a:sym typeface="Proxima Nova"/>
              </a:rPr>
              <a:t>South America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9" descr="Image"/>
          <p:cNvPicPr preferRelativeResize="0"/>
          <p:nvPr/>
        </p:nvPicPr>
        <p:blipFill rotWithShape="1">
          <a:blip r:embed="rId3">
            <a:alphaModFix amt="74730"/>
          </a:blip>
          <a:srcRect/>
          <a:stretch/>
        </p:blipFill>
        <p:spPr>
          <a:xfrm>
            <a:off x="23201403" y="-1096189"/>
            <a:ext cx="1206324" cy="15908375"/>
          </a:xfrm>
          <a:prstGeom prst="rect">
            <a:avLst/>
          </a:prstGeom>
          <a:noFill/>
          <a:ln>
            <a:noFill/>
          </a:ln>
        </p:spPr>
      </p:pic>
      <p:sp>
        <p:nvSpPr>
          <p:cNvPr id="194" name="Google Shape;194;p39"/>
          <p:cNvSpPr txBox="1">
            <a:spLocks noGrp="1"/>
          </p:cNvSpPr>
          <p:nvPr>
            <p:ph type="title"/>
          </p:nvPr>
        </p:nvSpPr>
        <p:spPr>
          <a:xfrm>
            <a:off x="704849" y="529389"/>
            <a:ext cx="21204175" cy="1623740"/>
          </a:xfrm>
          <a:prstGeom prst="rect">
            <a:avLst/>
          </a:prstGeom>
          <a:noFill/>
          <a:ln>
            <a:noFill/>
          </a:ln>
        </p:spPr>
        <p:txBody>
          <a:bodyPr spcFirstLastPara="1" wrap="square" lIns="50800" tIns="50800" rIns="50800" bIns="50800" anchor="ctr" anchorCtr="0">
            <a:normAutofit fontScale="90000"/>
          </a:bodyPr>
          <a:lstStyle/>
          <a:p>
            <a:r>
              <a:rPr lang="es-ES_tradnl" sz="9600" dirty="0">
                <a:solidFill>
                  <a:schemeClr val="bg1">
                    <a:lumMod val="50000"/>
                  </a:schemeClr>
                </a:solidFill>
              </a:rPr>
              <a:t>Plan de Acción Global del IYRP 2025-2026</a:t>
            </a:r>
          </a:p>
        </p:txBody>
      </p:sp>
      <p:pic>
        <p:nvPicPr>
          <p:cNvPr id="195" name="Google Shape;195;p39" descr="A couple of circles with text&#10;&#10;Description automatically generated"/>
          <p:cNvPicPr preferRelativeResize="0"/>
          <p:nvPr/>
        </p:nvPicPr>
        <p:blipFill rotWithShape="1">
          <a:blip r:embed="rId4">
            <a:alphaModFix/>
          </a:blip>
          <a:srcRect/>
          <a:stretch/>
        </p:blipFill>
        <p:spPr>
          <a:xfrm>
            <a:off x="10654314" y="3685887"/>
            <a:ext cx="12033628" cy="8249437"/>
          </a:xfrm>
          <a:prstGeom prst="rect">
            <a:avLst/>
          </a:prstGeom>
          <a:noFill/>
          <a:ln>
            <a:noFill/>
          </a:ln>
        </p:spPr>
      </p:pic>
      <p:sp>
        <p:nvSpPr>
          <p:cNvPr id="196" name="Google Shape;196;p39"/>
          <p:cNvSpPr txBox="1"/>
          <p:nvPr/>
        </p:nvSpPr>
        <p:spPr>
          <a:xfrm>
            <a:off x="10405068" y="12194020"/>
            <a:ext cx="12308273" cy="1532687"/>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None/>
            </a:pPr>
            <a:r>
              <a:rPr lang="es-ES_tradnl" sz="4400" b="0" i="0" u="none" strike="noStrike" cap="none" noProof="0" dirty="0">
                <a:solidFill>
                  <a:srgbClr val="687476"/>
                </a:solidFill>
                <a:latin typeface="Proxima Nova" panose="020B0604020202020204" charset="0"/>
                <a:sym typeface="Arial"/>
              </a:rPr>
              <a:t>IYRP Global Action Plan 2025-2026</a:t>
            </a:r>
            <a:endParaRPr lang="es-ES_tradnl" sz="1800" noProof="0" dirty="0">
              <a:solidFill>
                <a:srgbClr val="687476"/>
              </a:solidFill>
              <a:latin typeface="Proxima Nova" panose="020B0604020202020204" charset="0"/>
            </a:endParaRPr>
          </a:p>
          <a:p>
            <a:pPr marL="0" marR="0" lvl="0" indent="0" algn="r" rtl="0">
              <a:lnSpc>
                <a:spcPct val="110000"/>
              </a:lnSpc>
              <a:spcBef>
                <a:spcPts val="0"/>
              </a:spcBef>
              <a:spcAft>
                <a:spcPts val="0"/>
              </a:spcAft>
              <a:buNone/>
            </a:pPr>
            <a:r>
              <a:rPr lang="es-ES_tradnl" sz="3200" b="0" i="0" u="none" strike="noStrike" cap="none" noProof="0" dirty="0">
                <a:solidFill>
                  <a:srgbClr val="687476"/>
                </a:solidFill>
                <a:latin typeface="Proxima Nova" panose="020B0604020202020204" charset="0"/>
                <a:sym typeface="Arial"/>
              </a:rPr>
              <a:t>https://iyrp.info/iyrp-2026-global-action-plan</a:t>
            </a:r>
            <a:endParaRPr lang="es-ES_tradnl" sz="1800" noProof="0" dirty="0">
              <a:solidFill>
                <a:srgbClr val="687476"/>
              </a:solidFill>
              <a:latin typeface="Proxima Nova" panose="020B0604020202020204" charset="0"/>
            </a:endParaRPr>
          </a:p>
          <a:p>
            <a:pPr marL="0" marR="0" lvl="0" indent="0" algn="l" rtl="0">
              <a:lnSpc>
                <a:spcPct val="100000"/>
              </a:lnSpc>
              <a:spcBef>
                <a:spcPts val="0"/>
              </a:spcBef>
              <a:spcAft>
                <a:spcPts val="0"/>
              </a:spcAft>
              <a:buNone/>
            </a:pPr>
            <a:endParaRPr lang="es-ES_tradnl" sz="1000" b="0" i="0" u="none" strike="noStrike" cap="none" noProof="0" dirty="0">
              <a:solidFill>
                <a:srgbClr val="687476"/>
              </a:solidFill>
              <a:latin typeface="Proxima Nova" panose="020B0604020202020204" charset="0"/>
              <a:sym typeface="Arial"/>
            </a:endParaRPr>
          </a:p>
        </p:txBody>
      </p:sp>
      <p:sp>
        <p:nvSpPr>
          <p:cNvPr id="197" name="Google Shape;197;p39"/>
          <p:cNvSpPr txBox="1"/>
          <p:nvPr/>
        </p:nvSpPr>
        <p:spPr>
          <a:xfrm>
            <a:off x="329183" y="3347021"/>
            <a:ext cx="10075885" cy="11465165"/>
          </a:xfrm>
          <a:prstGeom prst="rect">
            <a:avLst/>
          </a:prstGeom>
          <a:noFill/>
          <a:ln>
            <a:noFill/>
          </a:ln>
        </p:spPr>
        <p:txBody>
          <a:bodyPr spcFirstLastPara="1" wrap="square" lIns="50800" tIns="50800" rIns="50800" bIns="50800" anchor="ctr" anchorCtr="0">
            <a:noAutofit/>
          </a:bodyPr>
          <a:lstStyle/>
          <a:p>
            <a:r>
              <a:rPr lang="es-ES_tradnl" sz="4400" dirty="0">
                <a:solidFill>
                  <a:srgbClr val="8D4F3F"/>
                </a:solidFill>
              </a:rPr>
              <a:t>Estrategia 1: Creación de una coalición de múltiples partes interesadas</a:t>
            </a:r>
          </a:p>
          <a:p>
            <a:endParaRPr lang="es-ES_tradnl" sz="4400" dirty="0">
              <a:solidFill>
                <a:srgbClr val="8D4F3F"/>
              </a:solidFill>
            </a:endParaRPr>
          </a:p>
          <a:p>
            <a:r>
              <a:rPr lang="es-ES_tradnl" sz="4400" dirty="0">
                <a:solidFill>
                  <a:srgbClr val="8D4F3F"/>
                </a:solidFill>
              </a:rPr>
              <a:t>Estrategia 2: Generación de conocimientos</a:t>
            </a:r>
          </a:p>
          <a:p>
            <a:endParaRPr lang="es-ES_tradnl" sz="4400" dirty="0">
              <a:solidFill>
                <a:srgbClr val="8D4F3F"/>
              </a:solidFill>
            </a:endParaRPr>
          </a:p>
          <a:p>
            <a:r>
              <a:rPr lang="es-ES_tradnl" sz="4400" dirty="0">
                <a:solidFill>
                  <a:srgbClr val="8D4F3F"/>
                </a:solidFill>
              </a:rPr>
              <a:t>Estrategia 3: Celebración y sensibilización</a:t>
            </a:r>
          </a:p>
          <a:p>
            <a:endParaRPr lang="es-ES_tradnl" sz="4400" dirty="0">
              <a:solidFill>
                <a:srgbClr val="8D4F3F"/>
              </a:solidFill>
            </a:endParaRPr>
          </a:p>
          <a:p>
            <a:r>
              <a:rPr lang="es-ES_tradnl" sz="4400" dirty="0">
                <a:solidFill>
                  <a:srgbClr val="8D4F3F"/>
                </a:solidFill>
              </a:rPr>
              <a:t>Estrategia 4: Promoción de políticas durante la próxima década</a:t>
            </a:r>
          </a:p>
          <a:p>
            <a:endParaRPr lang="es-ES_tradnl" sz="4400" dirty="0">
              <a:solidFill>
                <a:srgbClr val="8D4F3F"/>
              </a:solidFill>
            </a:endParaRPr>
          </a:p>
          <a:p>
            <a:r>
              <a:rPr lang="es-ES_tradnl" sz="4400" dirty="0">
                <a:solidFill>
                  <a:srgbClr val="8D4F3F"/>
                </a:solidFill>
              </a:rPr>
              <a:t>Estrategia 5: Inversión adecuada para los pastizales y los pastores </a:t>
            </a:r>
          </a:p>
          <a:p>
            <a:br>
              <a:rPr lang="es-ES_tradnl" sz="4400" dirty="0">
                <a:solidFill>
                  <a:srgbClr val="8D4F3F"/>
                </a:solidFill>
              </a:rPr>
            </a:br>
            <a:endParaRPr lang="es-ES_tradnl" sz="4400" dirty="0">
              <a:solidFill>
                <a:srgbClr val="8D4F3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40"/>
          <p:cNvPicPr preferRelativeResize="0"/>
          <p:nvPr/>
        </p:nvPicPr>
        <p:blipFill rotWithShape="1">
          <a:blip r:embed="rId3">
            <a:alphaModFix/>
          </a:blip>
          <a:srcRect l="8163" r="30935"/>
          <a:stretch/>
        </p:blipFill>
        <p:spPr>
          <a:xfrm>
            <a:off x="13256834" y="-11830"/>
            <a:ext cx="11137772" cy="13716000"/>
          </a:xfrm>
          <a:prstGeom prst="rect">
            <a:avLst/>
          </a:prstGeom>
          <a:noFill/>
          <a:ln>
            <a:noFill/>
          </a:ln>
        </p:spPr>
      </p:pic>
      <p:pic>
        <p:nvPicPr>
          <p:cNvPr id="203" name="Google Shape;203;p40"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04" name="Google Shape;204;p40"/>
          <p:cNvSpPr txBox="1"/>
          <p:nvPr/>
        </p:nvSpPr>
        <p:spPr>
          <a:xfrm>
            <a:off x="13473403" y="13083218"/>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s-ES_tradnl" sz="2000" b="1" i="1" u="none" strike="noStrike" cap="none" noProof="0" dirty="0">
                <a:solidFill>
                  <a:srgbClr val="FFFFFF"/>
                </a:solidFill>
                <a:latin typeface="Proxima Nova" panose="020B0604020202020204" charset="0"/>
                <a:sym typeface="Arial"/>
              </a:rPr>
              <a:t>© Jacky Collieux</a:t>
            </a:r>
          </a:p>
        </p:txBody>
      </p:sp>
      <p:sp>
        <p:nvSpPr>
          <p:cNvPr id="205" name="Google Shape;205;p40"/>
          <p:cNvSpPr txBox="1">
            <a:spLocks noGrp="1"/>
          </p:cNvSpPr>
          <p:nvPr>
            <p:ph type="title"/>
          </p:nvPr>
        </p:nvSpPr>
        <p:spPr>
          <a:xfrm>
            <a:off x="704850" y="378782"/>
            <a:ext cx="16302990" cy="1623740"/>
          </a:xfrm>
          <a:prstGeom prst="rect">
            <a:avLst/>
          </a:prstGeom>
          <a:noFill/>
          <a:ln>
            <a:noFill/>
          </a:ln>
        </p:spPr>
        <p:txBody>
          <a:bodyPr spcFirstLastPara="1" wrap="square" lIns="50800" tIns="50800" rIns="50800" bIns="50800" anchor="ctr" anchorCtr="0">
            <a:noAutofit/>
          </a:bodyPr>
          <a:lstStyle/>
          <a:p>
            <a:r>
              <a:rPr lang="es-ES_tradnl" sz="6000" dirty="0">
                <a:solidFill>
                  <a:schemeClr val="bg1">
                    <a:lumMod val="50000"/>
                  </a:schemeClr>
                </a:solidFill>
              </a:rPr>
              <a:t>Generación de conocimientos a través de grupos de trabajo temáticos</a:t>
            </a:r>
          </a:p>
        </p:txBody>
      </p:sp>
      <p:sp>
        <p:nvSpPr>
          <p:cNvPr id="206" name="Google Shape;206;p40"/>
          <p:cNvSpPr txBox="1"/>
          <p:nvPr/>
        </p:nvSpPr>
        <p:spPr>
          <a:xfrm>
            <a:off x="0" y="2393134"/>
            <a:ext cx="13256834" cy="11701648"/>
          </a:xfrm>
          <a:prstGeom prst="rect">
            <a:avLst/>
          </a:prstGeom>
          <a:noFill/>
          <a:ln>
            <a:noFill/>
          </a:ln>
        </p:spPr>
        <p:txBody>
          <a:bodyPr spcFirstLastPara="1" wrap="square" lIns="91425" tIns="45700" rIns="91425" bIns="45700" anchor="t" anchorCtr="0">
            <a:normAutofit fontScale="92500" lnSpcReduction="20000"/>
          </a:bodyPr>
          <a:lstStyle/>
          <a:p>
            <a:r>
              <a:rPr lang="es-ES_tradnl" sz="5200" dirty="0">
                <a:solidFill>
                  <a:srgbClr val="8D4F3F"/>
                </a:solidFill>
              </a:rPr>
              <a:t>Objetivos de los grupos de trabajo:</a:t>
            </a:r>
          </a:p>
          <a:p>
            <a:endParaRPr lang="es-ES_tradnl" sz="3600" dirty="0">
              <a:solidFill>
                <a:srgbClr val="8D4F3F"/>
              </a:solidFill>
            </a:endParaRPr>
          </a:p>
          <a:p>
            <a:pPr marL="571500" indent="-571500">
              <a:buFont typeface="Wingdings" pitchFamily="2" charset="2"/>
              <a:buChar char="ü"/>
            </a:pPr>
            <a:r>
              <a:rPr lang="es-ES_tradnl" sz="3600" dirty="0">
                <a:solidFill>
                  <a:srgbClr val="8D4F3F"/>
                </a:solidFill>
              </a:rPr>
              <a:t>Mayor concienciación en la ciencia y la sociedad sobre cómo los pastizales y los pastores contribuyen a la seguridad alimentaria, la economía, el medio ambiente y el patrimonio cultural.</a:t>
            </a:r>
          </a:p>
          <a:p>
            <a:pPr marL="571500" indent="-571500">
              <a:buFont typeface="Wingdings" pitchFamily="2" charset="2"/>
              <a:buChar char="ü"/>
            </a:pPr>
            <a:endParaRPr lang="es-ES_tradnl" sz="3600" dirty="0">
              <a:solidFill>
                <a:srgbClr val="8D4F3F"/>
              </a:solidFill>
            </a:endParaRPr>
          </a:p>
          <a:p>
            <a:pPr marL="571500" indent="-571500">
              <a:buFont typeface="Wingdings" pitchFamily="2" charset="2"/>
              <a:buChar char="ü"/>
            </a:pPr>
            <a:r>
              <a:rPr lang="es-ES_tradnl" sz="3600" dirty="0">
                <a:solidFill>
                  <a:srgbClr val="8D4F3F"/>
                </a:solidFill>
              </a:rPr>
              <a:t>Fomentar cambios en las políticas nacionales, regionales y mundiales. </a:t>
            </a:r>
          </a:p>
          <a:p>
            <a:pPr marL="571500" indent="-571500">
              <a:buFont typeface="Wingdings" pitchFamily="2" charset="2"/>
              <a:buChar char="ü"/>
            </a:pPr>
            <a:endParaRPr lang="es-ES_tradnl" sz="3600" dirty="0">
              <a:solidFill>
                <a:srgbClr val="8D4F3F"/>
              </a:solidFill>
            </a:endParaRPr>
          </a:p>
          <a:p>
            <a:pPr marL="571500" indent="-571500">
              <a:buFont typeface="Wingdings" pitchFamily="2" charset="2"/>
              <a:buChar char="ü"/>
            </a:pPr>
            <a:r>
              <a:rPr lang="es-ES_tradnl" sz="3600" dirty="0">
                <a:solidFill>
                  <a:srgbClr val="8D4F3F"/>
                </a:solidFill>
              </a:rPr>
              <a:t>Aumentar la inversión sostenible y ética en los pastizales y los medios de vida de los pastores.</a:t>
            </a:r>
          </a:p>
          <a:p>
            <a:br>
              <a:rPr lang="es-ES_tradnl" sz="3600" dirty="0">
                <a:solidFill>
                  <a:srgbClr val="8D4F3F"/>
                </a:solidFill>
              </a:rPr>
            </a:br>
            <a:endParaRPr lang="es-ES_tradnl" sz="5200" dirty="0">
              <a:solidFill>
                <a:srgbClr val="8D4F3F"/>
              </a:solidFill>
            </a:endParaRPr>
          </a:p>
          <a:p>
            <a:r>
              <a:rPr lang="es-ES_tradnl" sz="5200" dirty="0">
                <a:solidFill>
                  <a:srgbClr val="8D4F3F"/>
                </a:solidFill>
              </a:rPr>
              <a:t>Tareas de los grupos de trabajo:</a:t>
            </a:r>
          </a:p>
          <a:p>
            <a:endParaRPr lang="es-ES_tradnl" sz="3600" dirty="0">
              <a:solidFill>
                <a:srgbClr val="8D4F3F"/>
              </a:solidFill>
            </a:endParaRPr>
          </a:p>
          <a:p>
            <a:pPr marL="571500" indent="-571500">
              <a:buFont typeface="Wingdings" pitchFamily="2" charset="2"/>
              <a:buChar char="ü"/>
            </a:pPr>
            <a:r>
              <a:rPr lang="es-ES_tradnl" sz="3600" dirty="0">
                <a:solidFill>
                  <a:srgbClr val="8D4F3F"/>
                </a:solidFill>
              </a:rPr>
              <a:t>Recopilar y analizar los resultados de las investigaciones existentes (revisión científica).</a:t>
            </a:r>
          </a:p>
          <a:p>
            <a:pPr marL="571500" indent="-571500">
              <a:buFont typeface="Wingdings" pitchFamily="2" charset="2"/>
              <a:buChar char="ü"/>
            </a:pPr>
            <a:endParaRPr lang="es-ES_tradnl" sz="3600" dirty="0">
              <a:solidFill>
                <a:srgbClr val="8D4F3F"/>
              </a:solidFill>
            </a:endParaRPr>
          </a:p>
          <a:p>
            <a:pPr marL="571500" indent="-571500">
              <a:buFont typeface="Wingdings" pitchFamily="2" charset="2"/>
              <a:buChar char="ü"/>
            </a:pPr>
            <a:r>
              <a:rPr lang="es-ES_tradnl" sz="3600" dirty="0">
                <a:solidFill>
                  <a:srgbClr val="8D4F3F"/>
                </a:solidFill>
              </a:rPr>
              <a:t>Estimular y participar en investigaciones participativas para llenar vacíos y explorar oportunidades.</a:t>
            </a:r>
          </a:p>
          <a:p>
            <a:pPr marL="571500" indent="-571500">
              <a:buFont typeface="Wingdings" pitchFamily="2" charset="2"/>
              <a:buChar char="ü"/>
            </a:pPr>
            <a:endParaRPr lang="es-ES_tradnl" sz="3600" dirty="0">
              <a:solidFill>
                <a:srgbClr val="8D4F3F"/>
              </a:solidFill>
            </a:endParaRPr>
          </a:p>
          <a:p>
            <a:pPr marL="571500" indent="-571500">
              <a:buFont typeface="Wingdings" pitchFamily="2" charset="2"/>
              <a:buChar char="ü"/>
            </a:pPr>
            <a:r>
              <a:rPr lang="es-ES_tradnl" sz="3600" dirty="0">
                <a:solidFill>
                  <a:srgbClr val="8D4F3F"/>
                </a:solidFill>
              </a:rPr>
              <a:t>Promoción basada en la ciencia y la experiencia con mensajes clave para el público, los organismos internacionales, las comunidades locales, etc.</a:t>
            </a:r>
          </a:p>
          <a:p>
            <a:br>
              <a:rPr lang="es-ES_tradnl" sz="3600" dirty="0">
                <a:solidFill>
                  <a:srgbClr val="8D4F3F"/>
                </a:solidFill>
              </a:rPr>
            </a:br>
            <a:endParaRPr lang="es-ES_tradnl" sz="3600" dirty="0">
              <a:solidFill>
                <a:srgbClr val="8D4F3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41"/>
          <p:cNvPicPr preferRelativeResize="0"/>
          <p:nvPr/>
        </p:nvPicPr>
        <p:blipFill rotWithShape="1">
          <a:blip r:embed="rId3">
            <a:alphaModFix/>
          </a:blip>
          <a:srcRect l="9400" r="31294"/>
          <a:stretch/>
        </p:blipFill>
        <p:spPr>
          <a:xfrm>
            <a:off x="13256834" y="-78582"/>
            <a:ext cx="11137772" cy="13822509"/>
          </a:xfrm>
          <a:prstGeom prst="rect">
            <a:avLst/>
          </a:prstGeom>
          <a:noFill/>
          <a:ln>
            <a:noFill/>
          </a:ln>
        </p:spPr>
      </p:pic>
      <p:pic>
        <p:nvPicPr>
          <p:cNvPr id="212" name="Google Shape;212;p4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13" name="Google Shape;213;p41"/>
          <p:cNvSpPr txBox="1"/>
          <p:nvPr/>
        </p:nvSpPr>
        <p:spPr>
          <a:xfrm>
            <a:off x="13425277" y="1309966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000" b="1" i="1" u="none" strike="noStrike" cap="none" noProof="0" dirty="0">
                <a:solidFill>
                  <a:srgbClr val="FFFFFF"/>
                </a:solidFill>
                <a:latin typeface="Proxima Nova" panose="020B0604020202020204" charset="0"/>
                <a:sym typeface="Arial"/>
              </a:rPr>
              <a:t>© Cem Türkel</a:t>
            </a:r>
            <a:endParaRPr lang="es-ES_tradnl" sz="2000" b="1" i="0" u="none" strike="noStrike" cap="none" noProof="0" dirty="0">
              <a:solidFill>
                <a:schemeClr val="lt1"/>
              </a:solidFill>
              <a:latin typeface="Proxima Nova" panose="020B0604020202020204" charset="0"/>
              <a:sym typeface="Arial"/>
            </a:endParaRPr>
          </a:p>
        </p:txBody>
      </p:sp>
      <p:sp>
        <p:nvSpPr>
          <p:cNvPr id="214" name="Google Shape;214;p41"/>
          <p:cNvSpPr txBox="1"/>
          <p:nvPr/>
        </p:nvSpPr>
        <p:spPr>
          <a:xfrm>
            <a:off x="967165" y="355600"/>
            <a:ext cx="11801680" cy="2286000"/>
          </a:xfrm>
          <a:prstGeom prst="rect">
            <a:avLst/>
          </a:prstGeom>
          <a:noFill/>
          <a:ln>
            <a:noFill/>
          </a:ln>
        </p:spPr>
        <p:txBody>
          <a:bodyPr spcFirstLastPara="1" wrap="square" lIns="50800" tIns="50800" rIns="50800" bIns="50800" anchor="ctr" anchorCtr="0">
            <a:normAutofit fontScale="97500"/>
          </a:bodyPr>
          <a:lstStyle/>
          <a:p>
            <a:r>
              <a:rPr lang="es-ES_tradnl" sz="7200" dirty="0">
                <a:solidFill>
                  <a:schemeClr val="bg1">
                    <a:lumMod val="50000"/>
                  </a:schemeClr>
                </a:solidFill>
              </a:rPr>
              <a:t>Grupos de trabajo actuales</a:t>
            </a:r>
          </a:p>
          <a:p>
            <a:endParaRPr lang="es-ES_tradnl" sz="7200" dirty="0"/>
          </a:p>
        </p:txBody>
      </p:sp>
      <p:sp>
        <p:nvSpPr>
          <p:cNvPr id="215" name="Google Shape;215;p41"/>
          <p:cNvSpPr txBox="1"/>
          <p:nvPr/>
        </p:nvSpPr>
        <p:spPr>
          <a:xfrm>
            <a:off x="1455153" y="2917891"/>
            <a:ext cx="11801681" cy="8894702"/>
          </a:xfrm>
          <a:prstGeom prst="rect">
            <a:avLst/>
          </a:prstGeom>
          <a:noFill/>
          <a:ln>
            <a:noFill/>
          </a:ln>
        </p:spPr>
        <p:txBody>
          <a:bodyPr spcFirstLastPara="1" wrap="square" lIns="91425" tIns="45700" rIns="91425" bIns="45700" anchor="t" anchorCtr="0">
            <a:spAutoFit/>
          </a:bodyPr>
          <a:lstStyle/>
          <a:p>
            <a:pPr marL="742950" indent="-742950">
              <a:buFont typeface="+mj-lt"/>
              <a:buAutoNum type="arabicPeriod"/>
            </a:pPr>
            <a:r>
              <a:rPr lang="es-ES_tradnl" sz="4400" dirty="0">
                <a:solidFill>
                  <a:srgbClr val="8D4F3F"/>
                </a:solidFill>
              </a:rPr>
              <a:t>Reforestación en pastizales</a:t>
            </a:r>
          </a:p>
          <a:p>
            <a:pPr marL="742950" indent="-742950">
              <a:buFont typeface="+mj-lt"/>
              <a:buAutoNum type="arabicPeriod"/>
            </a:pPr>
            <a:r>
              <a:rPr lang="es-ES_tradnl" sz="4400" dirty="0">
                <a:solidFill>
                  <a:srgbClr val="8D4F3F"/>
                </a:solidFill>
              </a:rPr>
              <a:t>Pastoreo en zonas montañosa</a:t>
            </a:r>
          </a:p>
          <a:p>
            <a:pPr marL="742950" indent="-742950">
              <a:buFont typeface="+mj-lt"/>
              <a:buAutoNum type="arabicPeriod"/>
            </a:pPr>
            <a:r>
              <a:rPr lang="es-ES_tradnl" sz="4400" dirty="0">
                <a:solidFill>
                  <a:srgbClr val="8D4F3F"/>
                </a:solidFill>
              </a:rPr>
              <a:t>Pastoreo y género</a:t>
            </a:r>
          </a:p>
          <a:p>
            <a:pPr marL="742950" indent="-742950">
              <a:buFont typeface="+mj-lt"/>
              <a:buAutoNum type="arabicPeriod"/>
            </a:pPr>
            <a:r>
              <a:rPr lang="es-ES_tradnl" sz="4400" dirty="0">
                <a:solidFill>
                  <a:srgbClr val="8D4F3F"/>
                </a:solidFill>
              </a:rPr>
              <a:t>Pastoreo y agua</a:t>
            </a:r>
          </a:p>
          <a:p>
            <a:pPr marL="742950" indent="-742950">
              <a:buFont typeface="+mj-lt"/>
              <a:buAutoNum type="arabicPeriod"/>
            </a:pPr>
            <a:r>
              <a:rPr lang="es-ES_tradnl" sz="4400" dirty="0">
                <a:solidFill>
                  <a:srgbClr val="8D4F3F"/>
                </a:solidFill>
              </a:rPr>
              <a:t>Pastizales y neutralidad en la degradación del suelo</a:t>
            </a:r>
          </a:p>
          <a:p>
            <a:pPr marL="742950" indent="-742950">
              <a:buFont typeface="+mj-lt"/>
              <a:buAutoNum type="arabicPeriod"/>
            </a:pPr>
            <a:r>
              <a:rPr lang="es-ES_tradnl" sz="4400" dirty="0">
                <a:solidFill>
                  <a:srgbClr val="8D4F3F"/>
                </a:solidFill>
              </a:rPr>
              <a:t>Pastizales y biodiversidad</a:t>
            </a:r>
          </a:p>
          <a:p>
            <a:pPr marL="742950" indent="-742950">
              <a:buFont typeface="+mj-lt"/>
              <a:buAutoNum type="arabicPeriod"/>
            </a:pPr>
            <a:r>
              <a:rPr lang="es-ES_tradnl" sz="4400" dirty="0">
                <a:solidFill>
                  <a:srgbClr val="8D4F3F"/>
                </a:solidFill>
              </a:rPr>
              <a:t>Economía del pastoreo</a:t>
            </a:r>
          </a:p>
          <a:p>
            <a:pPr marL="742950" indent="-742950">
              <a:buFont typeface="+mj-lt"/>
              <a:buAutoNum type="arabicPeriod"/>
            </a:pPr>
            <a:r>
              <a:rPr lang="es-ES_tradnl" sz="4400" dirty="0">
                <a:solidFill>
                  <a:srgbClr val="8D4F3F"/>
                </a:solidFill>
              </a:rPr>
              <a:t>Jóvenes pastores</a:t>
            </a:r>
          </a:p>
          <a:p>
            <a:pPr marL="742950" indent="-742950">
              <a:buFont typeface="+mj-lt"/>
              <a:buAutoNum type="arabicPeriod"/>
            </a:pPr>
            <a:r>
              <a:rPr lang="es-ES_tradnl" sz="4400" dirty="0">
                <a:solidFill>
                  <a:srgbClr val="8D4F3F"/>
                </a:solidFill>
              </a:rPr>
              <a:t>Fibras animales</a:t>
            </a:r>
          </a:p>
          <a:p>
            <a:pPr marL="742950" indent="-742950">
              <a:buFont typeface="+mj-lt"/>
              <a:buAutoNum type="arabicPeriod"/>
            </a:pPr>
            <a:r>
              <a:rPr lang="es-ES_tradnl" sz="4400" dirty="0">
                <a:solidFill>
                  <a:srgbClr val="8D4F3F"/>
                </a:solidFill>
              </a:rPr>
              <a:t>Pastoreo y cambio climático</a:t>
            </a:r>
          </a:p>
          <a:p>
            <a:br>
              <a:rPr lang="es-ES_tradnl" sz="4400" dirty="0">
                <a:solidFill>
                  <a:srgbClr val="8D4F3F"/>
                </a:solidFill>
              </a:rPr>
            </a:br>
            <a:endParaRPr lang="es-ES_tradnl" sz="4400" dirty="0">
              <a:solidFill>
                <a:srgbClr val="8D4F3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1" name="Google Shape;221;p42"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
        <p:nvSpPr>
          <p:cNvPr id="222" name="Google Shape;222;p42"/>
          <p:cNvSpPr txBox="1">
            <a:spLocks noGrp="1"/>
          </p:cNvSpPr>
          <p:nvPr>
            <p:ph type="title"/>
          </p:nvPr>
        </p:nvSpPr>
        <p:spPr>
          <a:xfrm>
            <a:off x="933450" y="2003976"/>
            <a:ext cx="10258806" cy="1623740"/>
          </a:xfrm>
          <a:prstGeom prst="rect">
            <a:avLst/>
          </a:prstGeom>
          <a:noFill/>
          <a:ln>
            <a:noFill/>
          </a:ln>
        </p:spPr>
        <p:txBody>
          <a:bodyPr spcFirstLastPara="1" wrap="square" lIns="50800" tIns="50800" rIns="50800" bIns="50800" anchor="ctr" anchorCtr="0">
            <a:normAutofit fontScale="90000"/>
          </a:bodyPr>
          <a:lstStyle/>
          <a:p>
            <a:r>
              <a:rPr lang="es-ES_tradnl" sz="9600" dirty="0">
                <a:solidFill>
                  <a:schemeClr val="bg1">
                    <a:lumMod val="50000"/>
                  </a:schemeClr>
                </a:solidFill>
              </a:rPr>
              <a:t>Sensibilizar a través de 12 temas globales, uno para cada mes de 2026</a:t>
            </a:r>
          </a:p>
        </p:txBody>
      </p:sp>
      <p:sp>
        <p:nvSpPr>
          <p:cNvPr id="223" name="Google Shape;223;p42"/>
          <p:cNvSpPr txBox="1"/>
          <p:nvPr/>
        </p:nvSpPr>
        <p:spPr>
          <a:xfrm>
            <a:off x="933450" y="5606932"/>
            <a:ext cx="7989276" cy="8710036"/>
          </a:xfrm>
          <a:prstGeom prst="rect">
            <a:avLst/>
          </a:prstGeom>
          <a:noFill/>
          <a:ln>
            <a:noFill/>
          </a:ln>
        </p:spPr>
        <p:txBody>
          <a:bodyPr spcFirstLastPara="1" wrap="square" lIns="91425" tIns="45700" rIns="91425" bIns="45700" anchor="t" anchorCtr="0">
            <a:spAutoFit/>
          </a:bodyPr>
          <a:lstStyle/>
          <a:p>
            <a:r>
              <a:rPr lang="es-ES_tradnl" sz="4000" dirty="0">
                <a:solidFill>
                  <a:srgbClr val="8D4F3F"/>
                </a:solidFill>
              </a:rPr>
              <a:t>También se presenta:</a:t>
            </a:r>
          </a:p>
          <a:p>
            <a:pPr marL="571500" indent="-571500">
              <a:buFont typeface="Arial" panose="020B0604020202020204" pitchFamily="34" charset="0"/>
              <a:buChar char="•"/>
            </a:pPr>
            <a:r>
              <a:rPr lang="es-ES_tradnl" sz="4000" dirty="0">
                <a:solidFill>
                  <a:srgbClr val="8D4F3F"/>
                </a:solidFill>
              </a:rPr>
              <a:t>Un animal por mes.</a:t>
            </a:r>
          </a:p>
          <a:p>
            <a:pPr marL="571500" indent="-571500">
              <a:buFont typeface="Arial" panose="020B0604020202020204" pitchFamily="34" charset="0"/>
              <a:buChar char="•"/>
            </a:pPr>
            <a:r>
              <a:rPr lang="es-ES_tradnl" sz="4000" dirty="0">
                <a:solidFill>
                  <a:srgbClr val="8D4F3F"/>
                </a:solidFill>
              </a:rPr>
              <a:t>Una comunidad pastoralista por mes.</a:t>
            </a:r>
          </a:p>
          <a:p>
            <a:endParaRPr lang="es-ES_tradnl" sz="4000" dirty="0">
              <a:solidFill>
                <a:srgbClr val="8D4F3F"/>
              </a:solidFill>
            </a:endParaRPr>
          </a:p>
          <a:p>
            <a:r>
              <a:rPr lang="es-ES_tradnl" sz="4000" dirty="0">
                <a:solidFill>
                  <a:srgbClr val="8D4F3F"/>
                </a:solidFill>
              </a:rPr>
              <a:t>Mensajes clave basados en las conclusiones de los grupos de trabajo del IYRP.</a:t>
            </a:r>
          </a:p>
          <a:p>
            <a:endParaRPr lang="es-ES_tradnl" sz="4000" dirty="0">
              <a:solidFill>
                <a:srgbClr val="8D4F3F"/>
              </a:solidFill>
            </a:endParaRPr>
          </a:p>
          <a:p>
            <a:r>
              <a:rPr lang="es-ES_tradnl" sz="4000" dirty="0">
                <a:solidFill>
                  <a:srgbClr val="8D4F3F"/>
                </a:solidFill>
              </a:rPr>
              <a:t>Cada RISG interpreta y aplica estos temas para abordar las necesidades y prioridades regionales.</a:t>
            </a:r>
          </a:p>
          <a:p>
            <a:endParaRPr lang="es-ES_tradnl" sz="4000" dirty="0"/>
          </a:p>
        </p:txBody>
      </p:sp>
      <p:pic>
        <p:nvPicPr>
          <p:cNvPr id="3" name="Picture 2" descr="A circle with different colored circles and text&#10;&#10;AI-generated content may be incorrect.">
            <a:extLst>
              <a:ext uri="{FF2B5EF4-FFF2-40B4-BE49-F238E27FC236}">
                <a16:creationId xmlns:a16="http://schemas.microsoft.com/office/drawing/2014/main" id="{C4381F27-D15C-29D0-F7CF-3B4CB7EDDD76}"/>
              </a:ext>
            </a:extLst>
          </p:cNvPr>
          <p:cNvPicPr>
            <a:picLocks noChangeAspect="1"/>
          </p:cNvPicPr>
          <p:nvPr/>
        </p:nvPicPr>
        <p:blipFill>
          <a:blip r:embed="rId4"/>
          <a:stretch>
            <a:fillRect/>
          </a:stretch>
        </p:blipFill>
        <p:spPr>
          <a:xfrm>
            <a:off x="10303007" y="621792"/>
            <a:ext cx="12606523" cy="1339126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3"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
        <p:nvSpPr>
          <p:cNvPr id="229" name="Google Shape;229;p43"/>
          <p:cNvSpPr txBox="1"/>
          <p:nvPr/>
        </p:nvSpPr>
        <p:spPr>
          <a:xfrm>
            <a:off x="1068614" y="2231136"/>
            <a:ext cx="13145158" cy="13350239"/>
          </a:xfrm>
          <a:prstGeom prst="rect">
            <a:avLst/>
          </a:prstGeom>
          <a:noFill/>
          <a:ln>
            <a:noFill/>
          </a:ln>
        </p:spPr>
        <p:txBody>
          <a:bodyPr spcFirstLastPara="1" wrap="square" lIns="50800" tIns="50800" rIns="50800" bIns="50800" anchor="ctr" anchorCtr="0">
            <a:noAutofit/>
          </a:bodyPr>
          <a:lstStyle/>
          <a:p>
            <a:r>
              <a:rPr lang="es-ES_tradnl" sz="4000" dirty="0">
                <a:solidFill>
                  <a:srgbClr val="8D4F3F"/>
                </a:solidFill>
              </a:rPr>
              <a:t>Ejemplos locales/nacionales: </a:t>
            </a:r>
          </a:p>
          <a:p>
            <a:pPr marL="571500" indent="-571500">
              <a:buFont typeface="Wingdings" pitchFamily="2" charset="2"/>
              <a:buChar char="v"/>
            </a:pPr>
            <a:r>
              <a:rPr lang="es-ES_tradnl" sz="3200" dirty="0">
                <a:solidFill>
                  <a:srgbClr val="8D4F3F"/>
                </a:solidFill>
              </a:rPr>
              <a:t>Naadam, festival tradicional mongol de los pastores, cada año en junio.</a:t>
            </a:r>
          </a:p>
          <a:p>
            <a:pPr marL="571500" indent="-571500">
              <a:buFont typeface="Wingdings" pitchFamily="2" charset="2"/>
              <a:buChar char="v"/>
            </a:pPr>
            <a:r>
              <a:rPr lang="es-ES_tradnl" sz="3200" dirty="0">
                <a:solidFill>
                  <a:srgbClr val="8D4F3F"/>
                </a:solidFill>
              </a:rPr>
              <a:t>Trashumancia: cuando miles de ovejas atraviesan Madrid, cada año en octubre.</a:t>
            </a:r>
          </a:p>
          <a:p>
            <a:pPr marL="571500" indent="-571500">
              <a:buFont typeface="Wingdings" pitchFamily="2" charset="2"/>
              <a:buChar char="v"/>
            </a:pPr>
            <a:r>
              <a:rPr lang="es-ES_tradnl" sz="3200" dirty="0">
                <a:solidFill>
                  <a:srgbClr val="8D4F3F"/>
                </a:solidFill>
              </a:rPr>
              <a:t>Festival anual Aadi Kidai Pongal, organizado por la Federación Tamil Nadu de Pueblos Pastores Sangams (TFPPS).</a:t>
            </a:r>
            <a:br>
              <a:rPr lang="es-ES_tradnl" sz="3200" dirty="0">
                <a:solidFill>
                  <a:srgbClr val="8D4F3F"/>
                </a:solidFill>
              </a:rPr>
            </a:br>
            <a:endParaRPr lang="es-ES_tradnl" sz="3200" dirty="0">
              <a:solidFill>
                <a:srgbClr val="8D4F3F"/>
              </a:solidFill>
            </a:endParaRPr>
          </a:p>
          <a:p>
            <a:r>
              <a:rPr lang="es-ES_tradnl" sz="4000" dirty="0">
                <a:solidFill>
                  <a:srgbClr val="8D4F3F"/>
                </a:solidFill>
              </a:rPr>
              <a:t>Ejemplos regionales: </a:t>
            </a:r>
          </a:p>
          <a:p>
            <a:pPr marL="571500" indent="-571500">
              <a:buFont typeface="Wingdings" pitchFamily="2" charset="2"/>
              <a:buChar char="v"/>
            </a:pPr>
            <a:r>
              <a:rPr lang="es-ES_tradnl" sz="3200" dirty="0">
                <a:solidFill>
                  <a:srgbClr val="8D4F3F"/>
                </a:solidFill>
              </a:rPr>
              <a:t>Conferencia sobre (agro)pastoreo en África Occidental, noviembre de 2024 en Senegal.</a:t>
            </a:r>
          </a:p>
          <a:p>
            <a:pPr marL="571500" indent="-571500">
              <a:buFont typeface="Wingdings" pitchFamily="2" charset="2"/>
              <a:buChar char="v"/>
            </a:pPr>
            <a:r>
              <a:rPr lang="es-ES_tradnl" sz="3200" dirty="0">
                <a:solidFill>
                  <a:srgbClr val="8D4F3F"/>
                </a:solidFill>
              </a:rPr>
              <a:t>60.ª Conferencia Anual de la Grassland Society en África Meridional, julio de 2025 en Sudáfrica.</a:t>
            </a:r>
          </a:p>
          <a:p>
            <a:pPr marL="571500" indent="-571500">
              <a:buFont typeface="Wingdings" pitchFamily="2" charset="2"/>
              <a:buChar char="v"/>
            </a:pPr>
            <a:r>
              <a:rPr lang="es-ES_tradnl" sz="3200" dirty="0">
                <a:solidFill>
                  <a:srgbClr val="8D4F3F"/>
                </a:solidFill>
              </a:rPr>
              <a:t>Encuentros regionales y mundiales de pastores: eventos centrados en los pastores y sus culturas, los jóvenes y las mujeres.</a:t>
            </a:r>
          </a:p>
          <a:p>
            <a:endParaRPr lang="es-ES_tradnl" sz="3600" dirty="0">
              <a:solidFill>
                <a:srgbClr val="8D4F3F"/>
              </a:solidFill>
            </a:endParaRPr>
          </a:p>
          <a:p>
            <a:r>
              <a:rPr lang="es-ES_tradnl" sz="4000" dirty="0">
                <a:solidFill>
                  <a:srgbClr val="8D4F3F"/>
                </a:solidFill>
              </a:rPr>
              <a:t>Ejemplos globales:</a:t>
            </a:r>
          </a:p>
          <a:p>
            <a:pPr marL="457200" indent="-457200">
              <a:buFont typeface="Wingdings" pitchFamily="2" charset="2"/>
              <a:buChar char="v"/>
            </a:pPr>
            <a:r>
              <a:rPr lang="es-ES_tradnl" sz="3200" dirty="0">
                <a:solidFill>
                  <a:srgbClr val="8D4F3F"/>
                </a:solidFill>
              </a:rPr>
              <a:t>Laboratorio móvil de alimentos Sámi en el Foro Mundial de la Alimentación. </a:t>
            </a:r>
          </a:p>
          <a:p>
            <a:pPr marL="457200" indent="-457200">
              <a:buFont typeface="Wingdings" pitchFamily="2" charset="2"/>
              <a:buChar char="v"/>
            </a:pPr>
            <a:r>
              <a:rPr lang="es-ES_tradnl" sz="3200" dirty="0">
                <a:solidFill>
                  <a:srgbClr val="8D4F3F"/>
                </a:solidFill>
              </a:rPr>
              <a:t>Congreso Internacional de Pastizales IRC 2025, Adelaida (Australia), junio de 2025.</a:t>
            </a:r>
          </a:p>
          <a:p>
            <a:pPr marL="457200" indent="-457200">
              <a:buFont typeface="Wingdings" pitchFamily="2" charset="2"/>
              <a:buChar char="v"/>
            </a:pPr>
            <a:r>
              <a:rPr lang="es-ES_tradnl" sz="3200" dirty="0">
                <a:solidFill>
                  <a:srgbClr val="8D4F3F"/>
                </a:solidFill>
              </a:rPr>
              <a:t>Foro Mundial del Paisaje/Pastizales, junio de 2026 en Kenia.</a:t>
            </a:r>
          </a:p>
        </p:txBody>
      </p:sp>
      <p:sp>
        <p:nvSpPr>
          <p:cNvPr id="230" name="Google Shape;230;p43"/>
          <p:cNvSpPr txBox="1"/>
          <p:nvPr/>
        </p:nvSpPr>
        <p:spPr>
          <a:xfrm>
            <a:off x="1068614" y="355600"/>
            <a:ext cx="19269912" cy="2286000"/>
          </a:xfrm>
          <a:prstGeom prst="rect">
            <a:avLst/>
          </a:prstGeom>
          <a:noFill/>
          <a:ln>
            <a:noFill/>
          </a:ln>
        </p:spPr>
        <p:txBody>
          <a:bodyPr spcFirstLastPara="1" wrap="square" lIns="50800" tIns="50800" rIns="50800" bIns="50800" anchor="ctr" anchorCtr="0">
            <a:normAutofit fontScale="97500"/>
          </a:bodyPr>
          <a:lstStyle/>
          <a:p>
            <a:r>
              <a:rPr lang="es-ES_tradnl" sz="7200" dirty="0">
                <a:solidFill>
                  <a:schemeClr val="bg1">
                    <a:lumMod val="50000"/>
                  </a:schemeClr>
                </a:solidFill>
              </a:rPr>
              <a:t>Celebrar y crear conciencia a todos los niveles</a:t>
            </a:r>
          </a:p>
        </p:txBody>
      </p:sp>
      <p:pic>
        <p:nvPicPr>
          <p:cNvPr id="6" name="Picture 5" descr="A group of people walking on the street&#10;&#10;AI-generated content may be incorrect.">
            <a:extLst>
              <a:ext uri="{FF2B5EF4-FFF2-40B4-BE49-F238E27FC236}">
                <a16:creationId xmlns:a16="http://schemas.microsoft.com/office/drawing/2014/main" id="{1447BA9F-C9E5-4935-5257-C39C950CFC0B}"/>
              </a:ext>
            </a:extLst>
          </p:cNvPr>
          <p:cNvPicPr>
            <a:picLocks noChangeAspect="1"/>
          </p:cNvPicPr>
          <p:nvPr/>
        </p:nvPicPr>
        <p:blipFill>
          <a:blip r:embed="rId4"/>
          <a:stretch>
            <a:fillRect/>
          </a:stretch>
        </p:blipFill>
        <p:spPr>
          <a:xfrm>
            <a:off x="14833600" y="6399357"/>
            <a:ext cx="8367803" cy="6250871"/>
          </a:xfrm>
          <a:prstGeom prst="rect">
            <a:avLst/>
          </a:prstGeom>
        </p:spPr>
      </p:pic>
      <p:sp>
        <p:nvSpPr>
          <p:cNvPr id="7" name="TextBox 6">
            <a:extLst>
              <a:ext uri="{FF2B5EF4-FFF2-40B4-BE49-F238E27FC236}">
                <a16:creationId xmlns:a16="http://schemas.microsoft.com/office/drawing/2014/main" id="{DB0859CE-B25E-1FF4-D9CF-0A941F3B29EF}"/>
              </a:ext>
            </a:extLst>
          </p:cNvPr>
          <p:cNvSpPr txBox="1"/>
          <p:nvPr/>
        </p:nvSpPr>
        <p:spPr>
          <a:xfrm>
            <a:off x="14833600" y="12760980"/>
            <a:ext cx="8954298" cy="523220"/>
          </a:xfrm>
          <a:prstGeom prst="rect">
            <a:avLst/>
          </a:prstGeom>
          <a:noFill/>
        </p:spPr>
        <p:txBody>
          <a:bodyPr wrap="square" rtlCol="0">
            <a:spAutoFit/>
          </a:bodyPr>
          <a:lstStyle/>
          <a:p>
            <a:r>
              <a:rPr lang="es-ES_tradnl" sz="2800" dirty="0"/>
              <a:t>Fiestas de la trashumancia</a:t>
            </a:r>
            <a:r>
              <a:rPr lang="es-ES_tradnl" sz="2800" noProof="0" dirty="0">
                <a:latin typeface="Proxima Nova" panose="020B0604020202020204" charset="0"/>
              </a:rPr>
              <a:t>, Madrid 2007</a:t>
            </a:r>
          </a:p>
        </p:txBody>
      </p:sp>
      <p:sp>
        <p:nvSpPr>
          <p:cNvPr id="2" name="Google Shape;213;p41">
            <a:extLst>
              <a:ext uri="{FF2B5EF4-FFF2-40B4-BE49-F238E27FC236}">
                <a16:creationId xmlns:a16="http://schemas.microsoft.com/office/drawing/2014/main" id="{D909517E-CC1D-EFAC-AAFE-4217BF189054}"/>
              </a:ext>
            </a:extLst>
          </p:cNvPr>
          <p:cNvSpPr txBox="1"/>
          <p:nvPr/>
        </p:nvSpPr>
        <p:spPr>
          <a:xfrm>
            <a:off x="15064322" y="11912699"/>
            <a:ext cx="1206323" cy="538579"/>
          </a:xfrm>
          <a:prstGeom prst="rect">
            <a:avLst/>
          </a:prstGeom>
          <a:solidFill>
            <a:srgbClr val="FFFFFF">
              <a:alpha val="54118"/>
            </a:srgbClr>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000" b="1" i="1" u="none" strike="noStrike" cap="none" noProof="0" dirty="0">
                <a:solidFill>
                  <a:schemeClr val="bg2">
                    <a:lumMod val="75000"/>
                  </a:schemeClr>
                </a:solidFill>
                <a:latin typeface="Proxima Nova" panose="020B0604020202020204" charset="0"/>
                <a:sym typeface="Arial"/>
              </a:rPr>
              <a:t>© </a:t>
            </a:r>
            <a:r>
              <a:rPr lang="es-ES_tradnl" sz="2000" b="1" i="1" noProof="0" dirty="0" err="1">
                <a:solidFill>
                  <a:schemeClr val="bg2">
                    <a:lumMod val="75000"/>
                  </a:schemeClr>
                </a:solidFill>
                <a:latin typeface="Proxima Nova" panose="020B0604020202020204" charset="0"/>
              </a:rPr>
              <a:t>TyN</a:t>
            </a:r>
            <a:endParaRPr lang="es-ES_tradnl" sz="2000" b="1" i="0" u="none" strike="noStrike" cap="none" noProof="0" dirty="0">
              <a:solidFill>
                <a:schemeClr val="bg2">
                  <a:lumMod val="75000"/>
                </a:schemeClr>
              </a:solidFill>
              <a:latin typeface="Proxima Nova" panose="020B060402020202020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4"/>
          <p:cNvPicPr preferRelativeResize="0"/>
          <p:nvPr/>
        </p:nvPicPr>
        <p:blipFill rotWithShape="1">
          <a:blip r:embed="rId3">
            <a:alphaModFix/>
          </a:blip>
          <a:srcRect r="42253"/>
          <a:stretch/>
        </p:blipFill>
        <p:spPr>
          <a:xfrm>
            <a:off x="13256834" y="0"/>
            <a:ext cx="11137772" cy="13716000"/>
          </a:xfrm>
          <a:prstGeom prst="rect">
            <a:avLst/>
          </a:prstGeom>
          <a:noFill/>
          <a:ln>
            <a:noFill/>
          </a:ln>
        </p:spPr>
      </p:pic>
      <p:sp>
        <p:nvSpPr>
          <p:cNvPr id="236" name="Google Shape;236;p44"/>
          <p:cNvSpPr txBox="1"/>
          <p:nvPr/>
        </p:nvSpPr>
        <p:spPr>
          <a:xfrm>
            <a:off x="134493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s-ES_tradnl" sz="2000" b="1" i="1" u="none" strike="noStrike" cap="none" noProof="0" dirty="0">
                <a:solidFill>
                  <a:srgbClr val="FFFFFF"/>
                </a:solidFill>
                <a:latin typeface="Proxima Nova" panose="020B0604020202020204" charset="0"/>
                <a:sym typeface="Arial"/>
              </a:rPr>
              <a:t>© Marc Foggin</a:t>
            </a:r>
          </a:p>
        </p:txBody>
      </p:sp>
      <p:pic>
        <p:nvPicPr>
          <p:cNvPr id="237" name="Google Shape;237;p44"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38" name="Google Shape;238;p44"/>
          <p:cNvSpPr txBox="1"/>
          <p:nvPr/>
        </p:nvSpPr>
        <p:spPr>
          <a:xfrm>
            <a:off x="1061356" y="1559957"/>
            <a:ext cx="13086444" cy="2286000"/>
          </a:xfrm>
          <a:prstGeom prst="rect">
            <a:avLst/>
          </a:prstGeom>
          <a:noFill/>
          <a:ln>
            <a:noFill/>
          </a:ln>
        </p:spPr>
        <p:txBody>
          <a:bodyPr spcFirstLastPara="1" wrap="square" lIns="50800" tIns="50800" rIns="50800" bIns="50800" anchor="ctr" anchorCtr="0">
            <a:noAutofit/>
          </a:bodyPr>
          <a:lstStyle/>
          <a:p>
            <a:r>
              <a:rPr lang="es-ES_tradnl" sz="6600" dirty="0">
                <a:solidFill>
                  <a:schemeClr val="bg1">
                    <a:lumMod val="50000"/>
                  </a:schemeClr>
                </a:solidFill>
              </a:rPr>
              <a:t>Promoción de un cambio en las políticas globales</a:t>
            </a:r>
            <a:br>
              <a:rPr lang="es-ES_tradnl" sz="6600" dirty="0">
                <a:solidFill>
                  <a:schemeClr val="bg1">
                    <a:lumMod val="50000"/>
                  </a:schemeClr>
                </a:solidFill>
              </a:rPr>
            </a:br>
            <a:endParaRPr lang="es-ES_tradnl" sz="6600" dirty="0">
              <a:solidFill>
                <a:schemeClr val="bg1">
                  <a:lumMod val="50000"/>
                </a:schemeClr>
              </a:solidFill>
            </a:endParaRPr>
          </a:p>
        </p:txBody>
      </p:sp>
      <p:sp>
        <p:nvSpPr>
          <p:cNvPr id="239" name="Google Shape;239;p44"/>
          <p:cNvSpPr txBox="1"/>
          <p:nvPr/>
        </p:nvSpPr>
        <p:spPr>
          <a:xfrm>
            <a:off x="1061356" y="4260939"/>
            <a:ext cx="10566400" cy="9363456"/>
          </a:xfrm>
          <a:prstGeom prst="rect">
            <a:avLst/>
          </a:prstGeom>
          <a:noFill/>
          <a:ln>
            <a:noFill/>
          </a:ln>
        </p:spPr>
        <p:txBody>
          <a:bodyPr spcFirstLastPara="1" wrap="square" lIns="50800" tIns="50800" rIns="50800" bIns="50800" anchor="ctr" anchorCtr="0">
            <a:noAutofit/>
          </a:bodyPr>
          <a:lstStyle/>
          <a:p>
            <a:r>
              <a:rPr lang="es-ES_tradnl" sz="4000" dirty="0">
                <a:solidFill>
                  <a:srgbClr val="8D4F3F"/>
                </a:solidFill>
              </a:rPr>
              <a:t>AMCEN (Conferencia Ministerial Africana sobre el Medio Ambiente) 2017.</a:t>
            </a:r>
          </a:p>
          <a:p>
            <a:br>
              <a:rPr lang="es-ES_tradnl" sz="4000" dirty="0">
                <a:solidFill>
                  <a:srgbClr val="8D4F3F"/>
                </a:solidFill>
              </a:rPr>
            </a:br>
            <a:endParaRPr lang="es-ES_tradnl" sz="4000" dirty="0">
              <a:solidFill>
                <a:srgbClr val="8D4F3F"/>
              </a:solidFill>
            </a:endParaRPr>
          </a:p>
          <a:p>
            <a:r>
              <a:rPr lang="es-ES_tradnl" sz="4000" dirty="0">
                <a:solidFill>
                  <a:srgbClr val="8D4F3F"/>
                </a:solidFill>
              </a:rPr>
              <a:t>Asamblea de las Naciones Unidas para el Medio Ambiente, UNEA-4 (marzo de 2019). </a:t>
            </a:r>
          </a:p>
          <a:p>
            <a:br>
              <a:rPr lang="es-ES_tradnl" sz="4000" dirty="0">
                <a:solidFill>
                  <a:srgbClr val="8D4F3F"/>
                </a:solidFill>
              </a:rPr>
            </a:br>
            <a:endParaRPr lang="es-ES_tradnl" sz="4000" dirty="0">
              <a:solidFill>
                <a:srgbClr val="8D4F3F"/>
              </a:solidFill>
            </a:endParaRPr>
          </a:p>
          <a:p>
            <a:r>
              <a:rPr lang="es-ES_tradnl" sz="4000" dirty="0">
                <a:solidFill>
                  <a:srgbClr val="8D4F3F"/>
                </a:solidFill>
              </a:rPr>
              <a:t>COP 16 de la CNULD (diciembre de 2024). </a:t>
            </a:r>
          </a:p>
          <a:p>
            <a:br>
              <a:rPr lang="es-ES_tradnl" sz="4000" dirty="0">
                <a:solidFill>
                  <a:srgbClr val="8D4F3F"/>
                </a:solidFill>
              </a:rPr>
            </a:br>
            <a:endParaRPr lang="es-ES_tradnl" sz="4000" dirty="0">
              <a:solidFill>
                <a:srgbClr val="8D4F3F"/>
              </a:solidFill>
            </a:endParaRPr>
          </a:p>
          <a:p>
            <a:r>
              <a:rPr lang="es-ES_tradnl" sz="4000" dirty="0">
                <a:solidFill>
                  <a:srgbClr val="8D4F3F"/>
                </a:solidFill>
              </a:rPr>
              <a:t>COP 15 de la CMS (marzo de 2026), Campo Grande, Brasil. </a:t>
            </a:r>
          </a:p>
          <a:p>
            <a:br>
              <a:rPr lang="es-ES_tradnl" sz="4000" dirty="0">
                <a:solidFill>
                  <a:srgbClr val="8D4F3F"/>
                </a:solidFill>
              </a:rPr>
            </a:br>
            <a:endParaRPr lang="es-ES_tradnl" sz="4000" dirty="0">
              <a:solidFill>
                <a:srgbClr val="8D4F3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 name="Picture 1" descr="A field of green plants&#10;&#10;AI-generated content may be incorrect.">
            <a:extLst>
              <a:ext uri="{FF2B5EF4-FFF2-40B4-BE49-F238E27FC236}">
                <a16:creationId xmlns:a16="http://schemas.microsoft.com/office/drawing/2014/main" id="{52601BCE-50B2-8AF1-ABDD-57B67E12048C}"/>
              </a:ext>
            </a:extLst>
          </p:cNvPr>
          <p:cNvPicPr>
            <a:picLocks noGrp="1" noChangeAspect="1"/>
          </p:cNvPicPr>
          <p:nvPr/>
        </p:nvPicPr>
        <p:blipFill>
          <a:blip r:embed="rId3"/>
          <a:srcRect l="32422" r="21944"/>
          <a:stretch>
            <a:fillRect/>
          </a:stretch>
        </p:blipFill>
        <p:spPr>
          <a:xfrm>
            <a:off x="13242463" y="-20726"/>
            <a:ext cx="11137776" cy="13736726"/>
          </a:xfrm>
          <a:prstGeom prst="rect">
            <a:avLst/>
          </a:prstGeom>
          <a:noFill/>
          <a:ln>
            <a:noFill/>
          </a:ln>
        </p:spPr>
      </p:pic>
      <p:sp>
        <p:nvSpPr>
          <p:cNvPr id="245" name="Google Shape;245;g3792a2be05f_1_0"/>
          <p:cNvSpPr txBox="1"/>
          <p:nvPr/>
        </p:nvSpPr>
        <p:spPr>
          <a:xfrm>
            <a:off x="134239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s-ES_tradnl" sz="2000" b="1" i="1" u="none" strike="noStrike" cap="none" noProof="0" dirty="0">
                <a:solidFill>
                  <a:srgbClr val="FFFFFF"/>
                </a:solidFill>
                <a:latin typeface="Proxima Nova" panose="020B0604020202020204" charset="0"/>
                <a:sym typeface="Arial"/>
              </a:rPr>
              <a:t>© H Abarchi</a:t>
            </a:r>
          </a:p>
        </p:txBody>
      </p:sp>
      <p:pic>
        <p:nvPicPr>
          <p:cNvPr id="246" name="Google Shape;246;g3792a2be05f_1_0" descr="Image"/>
          <p:cNvPicPr preferRelativeResize="0"/>
          <p:nvPr/>
        </p:nvPicPr>
        <p:blipFill rotWithShape="1">
          <a:blip r:embed="rId4">
            <a:alphaModFix amt="74730"/>
          </a:blip>
          <a:srcRect/>
          <a:stretch/>
        </p:blipFill>
        <p:spPr>
          <a:xfrm>
            <a:off x="23173916" y="-1096189"/>
            <a:ext cx="1206323" cy="15908375"/>
          </a:xfrm>
          <a:prstGeom prst="rect">
            <a:avLst/>
          </a:prstGeom>
          <a:noFill/>
          <a:ln>
            <a:noFill/>
          </a:ln>
        </p:spPr>
      </p:pic>
      <p:sp>
        <p:nvSpPr>
          <p:cNvPr id="247" name="Google Shape;247;g3792a2be05f_1_0"/>
          <p:cNvSpPr txBox="1"/>
          <p:nvPr/>
        </p:nvSpPr>
        <p:spPr>
          <a:xfrm>
            <a:off x="984606" y="1100475"/>
            <a:ext cx="12257857" cy="2286000"/>
          </a:xfrm>
          <a:prstGeom prst="rect">
            <a:avLst/>
          </a:prstGeom>
          <a:noFill/>
          <a:ln>
            <a:noFill/>
          </a:ln>
        </p:spPr>
        <p:txBody>
          <a:bodyPr spcFirstLastPara="1" wrap="square" lIns="50800" tIns="50800" rIns="50800" bIns="50800" anchor="ctr" anchorCtr="0">
            <a:noAutofit/>
          </a:bodyPr>
          <a:lstStyle/>
          <a:p>
            <a:r>
              <a:rPr lang="es-ES_tradnl" sz="5400" dirty="0">
                <a:solidFill>
                  <a:schemeClr val="bg1">
                    <a:lumMod val="50000"/>
                  </a:schemeClr>
                </a:solidFill>
              </a:rPr>
              <a:t>Inversiones equitativas en pastizales</a:t>
            </a:r>
          </a:p>
          <a:p>
            <a:r>
              <a:rPr lang="es-ES_tradnl" sz="5400" dirty="0">
                <a:solidFill>
                  <a:schemeClr val="bg1">
                    <a:lumMod val="50000"/>
                  </a:schemeClr>
                </a:solidFill>
              </a:rPr>
              <a:t> y para pastores</a:t>
            </a:r>
            <a:br>
              <a:rPr lang="es-ES_tradnl" sz="5400" dirty="0"/>
            </a:br>
            <a:endParaRPr lang="es-ES_tradnl" sz="5400" dirty="0"/>
          </a:p>
        </p:txBody>
      </p:sp>
      <p:sp>
        <p:nvSpPr>
          <p:cNvPr id="248" name="Google Shape;248;g3792a2be05f_1_0"/>
          <p:cNvSpPr txBox="1"/>
          <p:nvPr/>
        </p:nvSpPr>
        <p:spPr>
          <a:xfrm>
            <a:off x="1087470" y="4557945"/>
            <a:ext cx="10771500" cy="8905800"/>
          </a:xfrm>
          <a:prstGeom prst="rect">
            <a:avLst/>
          </a:prstGeom>
          <a:noFill/>
          <a:ln>
            <a:noFill/>
          </a:ln>
        </p:spPr>
        <p:txBody>
          <a:bodyPr spcFirstLastPara="1" wrap="square" lIns="50800" tIns="50800" rIns="50800" bIns="50800" anchor="ctr" anchorCtr="0">
            <a:noAutofit/>
          </a:bodyPr>
          <a:lstStyle/>
          <a:p>
            <a:r>
              <a:rPr lang="es-ES_tradnl" sz="4000" dirty="0">
                <a:solidFill>
                  <a:srgbClr val="8D4F3F"/>
                </a:solidFill>
              </a:rPr>
              <a:t>Aprovechar más inversiones y financiación para:</a:t>
            </a:r>
          </a:p>
          <a:p>
            <a:br>
              <a:rPr lang="es-ES_tradnl" sz="4000" dirty="0">
                <a:solidFill>
                  <a:srgbClr val="8D4F3F"/>
                </a:solidFill>
              </a:rPr>
            </a:br>
            <a:endParaRPr lang="es-ES_tradnl" sz="4000" dirty="0">
              <a:solidFill>
                <a:srgbClr val="8D4F3F"/>
              </a:solidFill>
            </a:endParaRPr>
          </a:p>
          <a:p>
            <a:pPr marL="571500" indent="-571500">
              <a:buFont typeface="Wingdings" pitchFamily="2" charset="2"/>
              <a:buChar char="Ø"/>
            </a:pPr>
            <a:r>
              <a:rPr lang="es-ES_tradnl" sz="4000" dirty="0">
                <a:solidFill>
                  <a:srgbClr val="8D4F3F"/>
                </a:solidFill>
              </a:rPr>
              <a:t>Programas de desarrollo pastoralista.</a:t>
            </a:r>
          </a:p>
          <a:p>
            <a:pPr marL="571500" indent="-571500">
              <a:buFont typeface="Wingdings" pitchFamily="2" charset="2"/>
              <a:buChar char="Ø"/>
            </a:pPr>
            <a:endParaRPr lang="es-ES_tradnl" sz="4000" dirty="0">
              <a:solidFill>
                <a:srgbClr val="8D4F3F"/>
              </a:solidFill>
            </a:endParaRPr>
          </a:p>
          <a:p>
            <a:pPr marL="571500" indent="-571500">
              <a:buFont typeface="Wingdings" pitchFamily="2" charset="2"/>
              <a:buChar char="Ø"/>
            </a:pPr>
            <a:r>
              <a:rPr lang="es-ES_tradnl" sz="4000" dirty="0">
                <a:solidFill>
                  <a:srgbClr val="8D4F3F"/>
                </a:solidFill>
              </a:rPr>
              <a:t>Restauración de pastizales.</a:t>
            </a:r>
          </a:p>
          <a:p>
            <a:pPr marL="571500" indent="-571500">
              <a:buFont typeface="Wingdings" pitchFamily="2" charset="2"/>
              <a:buChar char="Ø"/>
            </a:pPr>
            <a:endParaRPr lang="es-ES_tradnl" sz="4000" dirty="0">
              <a:solidFill>
                <a:srgbClr val="8D4F3F"/>
              </a:solidFill>
            </a:endParaRPr>
          </a:p>
          <a:p>
            <a:pPr marL="571500" indent="-571500">
              <a:buFont typeface="Wingdings" pitchFamily="2" charset="2"/>
              <a:buChar char="Ø"/>
            </a:pPr>
            <a:r>
              <a:rPr lang="es-ES_tradnl" sz="4000" dirty="0">
                <a:solidFill>
                  <a:srgbClr val="8D4F3F"/>
                </a:solidFill>
              </a:rPr>
              <a:t>Protección contra la conversión.</a:t>
            </a:r>
            <a:br>
              <a:rPr lang="es-ES_tradnl" sz="4000" dirty="0">
                <a:solidFill>
                  <a:srgbClr val="8D4F3F"/>
                </a:solidFill>
              </a:rPr>
            </a:br>
            <a:endParaRPr lang="es-ES_tradnl" sz="4000" dirty="0">
              <a:solidFill>
                <a:srgbClr val="8D4F3F"/>
              </a:solidFill>
            </a:endParaRPr>
          </a:p>
          <a:p>
            <a:pPr marL="571500" indent="-571500">
              <a:buFont typeface="Wingdings" pitchFamily="2" charset="2"/>
              <a:buChar char="Ø"/>
            </a:pPr>
            <a:r>
              <a:rPr lang="es-ES_tradnl" sz="4000" dirty="0">
                <a:solidFill>
                  <a:srgbClr val="8D4F3F"/>
                </a:solidFill>
              </a:rPr>
              <a:t>Garantizar el cumplimiento de normas éticas y equitativas.</a:t>
            </a:r>
          </a:p>
          <a:p>
            <a:br>
              <a:rPr lang="es-ES_tradnl" sz="4000" dirty="0">
                <a:solidFill>
                  <a:srgbClr val="8D4F3F"/>
                </a:solidFill>
              </a:rPr>
            </a:br>
            <a:endParaRPr lang="es-ES_tradnl" sz="4000" dirty="0">
              <a:solidFill>
                <a:srgbClr val="8D4F3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5"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pic>
        <p:nvPicPr>
          <p:cNvPr id="5" name="Picture 4" descr="A table of information with different colors&#10;&#10;AI-generated content may be incorrect.">
            <a:extLst>
              <a:ext uri="{FF2B5EF4-FFF2-40B4-BE49-F238E27FC236}">
                <a16:creationId xmlns:a16="http://schemas.microsoft.com/office/drawing/2014/main" id="{A38BADCD-A970-3328-7FB6-F1B8638FA87F}"/>
              </a:ext>
            </a:extLst>
          </p:cNvPr>
          <p:cNvPicPr>
            <a:picLocks noChangeAspect="1"/>
          </p:cNvPicPr>
          <p:nvPr/>
        </p:nvPicPr>
        <p:blipFill>
          <a:blip r:embed="rId4"/>
          <a:srcRect l="1376" t="5252" r="1475" b="3739"/>
          <a:stretch>
            <a:fillRect/>
          </a:stretch>
        </p:blipFill>
        <p:spPr>
          <a:xfrm>
            <a:off x="-1" y="101599"/>
            <a:ext cx="23201404" cy="134112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a:extLst>
            <a:ext uri="{FF2B5EF4-FFF2-40B4-BE49-F238E27FC236}">
              <a16:creationId xmlns:a16="http://schemas.microsoft.com/office/drawing/2014/main" id="{99596FB0-9C2E-DE7B-59FF-8659D652F5AE}"/>
            </a:ext>
          </a:extLst>
        </p:cNvPr>
        <p:cNvGrpSpPr/>
        <p:nvPr/>
      </p:nvGrpSpPr>
      <p:grpSpPr>
        <a:xfrm>
          <a:off x="0" y="0"/>
          <a:ext cx="0" cy="0"/>
          <a:chOff x="0" y="0"/>
          <a:chExt cx="0" cy="0"/>
        </a:xfrm>
      </p:grpSpPr>
      <p:sp>
        <p:nvSpPr>
          <p:cNvPr id="254" name="Google Shape;254;p45">
            <a:extLst>
              <a:ext uri="{FF2B5EF4-FFF2-40B4-BE49-F238E27FC236}">
                <a16:creationId xmlns:a16="http://schemas.microsoft.com/office/drawing/2014/main" id="{14393CF6-8274-1C01-874D-0B4E7FC7F0CB}"/>
              </a:ext>
            </a:extLst>
          </p:cNvPr>
          <p:cNvSpPr txBox="1"/>
          <p:nvPr/>
        </p:nvSpPr>
        <p:spPr>
          <a:xfrm>
            <a:off x="979714" y="355600"/>
            <a:ext cx="19269912" cy="2286000"/>
          </a:xfrm>
          <a:prstGeom prst="rect">
            <a:avLst/>
          </a:prstGeom>
          <a:noFill/>
          <a:ln>
            <a:noFill/>
          </a:ln>
        </p:spPr>
        <p:txBody>
          <a:bodyPr spcFirstLastPara="1" wrap="square" lIns="50800" tIns="50800" rIns="50800" bIns="50800" anchor="ctr" anchorCtr="0">
            <a:normAutofit fontScale="97500"/>
          </a:bodyPr>
          <a:lstStyle/>
          <a:p>
            <a:pPr algn="ctr"/>
            <a:r>
              <a:rPr lang="es-ES_tradnl" sz="7200" dirty="0">
                <a:solidFill>
                  <a:schemeClr val="bg1">
                    <a:lumMod val="50000"/>
                  </a:schemeClr>
                </a:solidFill>
              </a:rPr>
              <a:t>Hoja de ruta 2025-2026: </a:t>
            </a:r>
          </a:p>
          <a:p>
            <a:pPr algn="ctr"/>
            <a:r>
              <a:rPr lang="es-ES_tradnl" sz="7200" dirty="0">
                <a:solidFill>
                  <a:schemeClr val="bg1">
                    <a:lumMod val="50000"/>
                  </a:schemeClr>
                </a:solidFill>
              </a:rPr>
              <a:t>puntos clave a nivel mundial </a:t>
            </a:r>
          </a:p>
          <a:p>
            <a:pPr marL="0" marR="0" lvl="0" indent="0" algn="l" rtl="0">
              <a:lnSpc>
                <a:spcPct val="234722"/>
              </a:lnSpc>
              <a:spcBef>
                <a:spcPts val="0"/>
              </a:spcBef>
              <a:spcAft>
                <a:spcPts val="0"/>
              </a:spcAft>
              <a:buClr>
                <a:srgbClr val="878E8D"/>
              </a:buClr>
              <a:buSzPct val="111111"/>
              <a:buFont typeface="Proxima Nova"/>
              <a:buNone/>
            </a:pPr>
            <a:endParaRPr lang="es-ES_tradnl" b="1" noProof="0" dirty="0">
              <a:solidFill>
                <a:schemeClr val="bg1">
                  <a:lumMod val="50000"/>
                </a:schemeClr>
              </a:solidFill>
            </a:endParaRPr>
          </a:p>
        </p:txBody>
      </p:sp>
      <p:sp>
        <p:nvSpPr>
          <p:cNvPr id="255" name="Google Shape;255;p45">
            <a:extLst>
              <a:ext uri="{FF2B5EF4-FFF2-40B4-BE49-F238E27FC236}">
                <a16:creationId xmlns:a16="http://schemas.microsoft.com/office/drawing/2014/main" id="{AA89BE49-CBDD-67A3-A541-9C22EA8B8E1F}"/>
              </a:ext>
            </a:extLst>
          </p:cNvPr>
          <p:cNvSpPr txBox="1"/>
          <p:nvPr/>
        </p:nvSpPr>
        <p:spPr>
          <a:xfrm>
            <a:off x="402337" y="2641600"/>
            <a:ext cx="22773508" cy="11476736"/>
          </a:xfrm>
          <a:prstGeom prst="rect">
            <a:avLst/>
          </a:prstGeom>
          <a:noFill/>
          <a:ln>
            <a:noFill/>
          </a:ln>
        </p:spPr>
        <p:txBody>
          <a:bodyPr spcFirstLastPara="1" wrap="square" lIns="50800" tIns="50800" rIns="50800" bIns="50800" anchor="ctr" anchorCtr="0">
            <a:noAutofit/>
          </a:bodyPr>
          <a:lstStyle/>
          <a:p>
            <a:pPr marL="571500" indent="-571500">
              <a:buFont typeface="Wingdings" pitchFamily="2" charset="2"/>
              <a:buChar char="ü"/>
            </a:pPr>
            <a:r>
              <a:rPr lang="es-ES_tradnl" sz="4400" b="1" dirty="0">
                <a:solidFill>
                  <a:srgbClr val="984853"/>
                </a:solidFill>
              </a:rPr>
              <a:t>Julio de 2025</a:t>
            </a:r>
            <a:r>
              <a:rPr lang="es-ES_tradnl" sz="4400" dirty="0">
                <a:solidFill>
                  <a:srgbClr val="984853"/>
                </a:solidFill>
              </a:rPr>
              <a:t>: La FAO establece el Comité Directivo oficial del IYRP. </a:t>
            </a:r>
          </a:p>
          <a:p>
            <a:pPr marL="571500" indent="-571500">
              <a:buFont typeface="Wingdings" pitchFamily="2" charset="2"/>
              <a:buChar char="ü"/>
            </a:pPr>
            <a:r>
              <a:rPr lang="es-ES_tradnl" sz="4400" b="1" dirty="0">
                <a:solidFill>
                  <a:srgbClr val="984853"/>
                </a:solidFill>
              </a:rPr>
              <a:t>Julio de 2025 a mayo de 2026</a:t>
            </a:r>
            <a:r>
              <a:rPr lang="es-ES_tradnl" sz="4400" dirty="0">
                <a:solidFill>
                  <a:srgbClr val="984853"/>
                </a:solidFill>
              </a:rPr>
              <a:t>: Encuentros regionales de pastores, mujeres y jóvenes.</a:t>
            </a:r>
          </a:p>
          <a:p>
            <a:r>
              <a:rPr lang="es-ES_tradnl" sz="4400" dirty="0">
                <a:solidFill>
                  <a:srgbClr val="984853"/>
                </a:solidFill>
              </a:rPr>
              <a:t>Cada uno de ellos aportará sus contribuciones al Encuentro Mundial de Pastores que se celebrará en Mongolia en agosto de 2026.</a:t>
            </a:r>
          </a:p>
          <a:p>
            <a:pPr marL="571500" indent="-571500">
              <a:buFont typeface="Wingdings" pitchFamily="2" charset="2"/>
              <a:buChar char="ü"/>
            </a:pPr>
            <a:r>
              <a:rPr lang="es-ES_tradnl" sz="4400" b="1" dirty="0">
                <a:solidFill>
                  <a:srgbClr val="984853"/>
                </a:solidFill>
              </a:rPr>
              <a:t>Diciembre de 2025</a:t>
            </a:r>
            <a:r>
              <a:rPr lang="es-ES_tradnl" sz="4400" dirty="0">
                <a:solidFill>
                  <a:srgbClr val="984853"/>
                </a:solidFill>
              </a:rPr>
              <a:t>: La FAO lanza oficialmente el AIPR. </a:t>
            </a:r>
          </a:p>
          <a:p>
            <a:pPr marL="571500" indent="-571500">
              <a:buFont typeface="Wingdings" pitchFamily="2" charset="2"/>
              <a:buChar char="ü"/>
            </a:pPr>
            <a:r>
              <a:rPr lang="es-ES_tradnl" sz="4400" b="1" dirty="0">
                <a:solidFill>
                  <a:srgbClr val="984853"/>
                </a:solidFill>
              </a:rPr>
              <a:t>Enero de 2026</a:t>
            </a:r>
            <a:r>
              <a:rPr lang="es-ES_tradnl" sz="4400" dirty="0">
                <a:solidFill>
                  <a:srgbClr val="984853"/>
                </a:solidFill>
              </a:rPr>
              <a:t>: Inicio de las celebraciones y lanzamiento del primer tema mensual del AIPR.</a:t>
            </a:r>
          </a:p>
          <a:p>
            <a:pPr marL="571500" indent="-571500">
              <a:buFont typeface="Wingdings" pitchFamily="2" charset="2"/>
              <a:buChar char="ü"/>
            </a:pPr>
            <a:r>
              <a:rPr lang="es-ES_tradnl" sz="4400" dirty="0">
                <a:solidFill>
                  <a:srgbClr val="984853"/>
                </a:solidFill>
              </a:rPr>
              <a:t>Redes sociales, seminarios web, festivales de cine y vídeos en YouTube para </a:t>
            </a:r>
            <a:r>
              <a:rPr lang="es-ES_tradnl" sz="4400" b="1" dirty="0">
                <a:solidFill>
                  <a:srgbClr val="984853"/>
                </a:solidFill>
              </a:rPr>
              <a:t>cada mes de 2026</a:t>
            </a:r>
            <a:r>
              <a:rPr lang="es-ES_tradnl" sz="4400" dirty="0">
                <a:solidFill>
                  <a:srgbClr val="984853"/>
                </a:solidFill>
              </a:rPr>
              <a:t>.</a:t>
            </a:r>
          </a:p>
          <a:p>
            <a:pPr marL="571500" indent="-571500">
              <a:buFont typeface="Wingdings" pitchFamily="2" charset="2"/>
              <a:buChar char="ü"/>
            </a:pPr>
            <a:r>
              <a:rPr lang="es-ES_tradnl" sz="4400" b="1" dirty="0">
                <a:solidFill>
                  <a:srgbClr val="984853"/>
                </a:solidFill>
              </a:rPr>
              <a:t>Junio de 2026: </a:t>
            </a:r>
            <a:r>
              <a:rPr lang="es-ES_tradnl" sz="4400" dirty="0">
                <a:solidFill>
                  <a:srgbClr val="984853"/>
                </a:solidFill>
              </a:rPr>
              <a:t>Foro Mundial sobre el Paisaje/Pastizales en Kenia.</a:t>
            </a:r>
          </a:p>
          <a:p>
            <a:pPr marL="571500" indent="-571500">
              <a:buFont typeface="Wingdings" pitchFamily="2" charset="2"/>
              <a:buChar char="ü"/>
            </a:pPr>
            <a:r>
              <a:rPr lang="es-ES_tradnl" sz="4400" b="1" dirty="0">
                <a:solidFill>
                  <a:srgbClr val="984853"/>
                </a:solidFill>
              </a:rPr>
              <a:t>Agosto de 2026</a:t>
            </a:r>
            <a:r>
              <a:rPr lang="es-ES_tradnl" sz="4400" dirty="0">
                <a:solidFill>
                  <a:srgbClr val="984853"/>
                </a:solidFill>
              </a:rPr>
              <a:t>: Encuentros mundiales de pastores y otras actividades en la COP 17 de la CNULD en Mongolia.</a:t>
            </a:r>
          </a:p>
          <a:p>
            <a:pPr marL="571500" indent="-571500">
              <a:buFont typeface="Wingdings" pitchFamily="2" charset="2"/>
              <a:buChar char="ü"/>
            </a:pPr>
            <a:r>
              <a:rPr lang="es-ES_tradnl" sz="4400" b="1" dirty="0">
                <a:solidFill>
                  <a:srgbClr val="984853"/>
                </a:solidFill>
              </a:rPr>
              <a:t>Octubre de 2026</a:t>
            </a:r>
            <a:r>
              <a:rPr lang="es-ES_tradnl" sz="4400" dirty="0">
                <a:solidFill>
                  <a:srgbClr val="984853"/>
                </a:solidFill>
              </a:rPr>
              <a:t>: Encuentro de la Alianza Mundial en la COP 17 del CDB en Armenia.</a:t>
            </a:r>
          </a:p>
          <a:p>
            <a:pPr marL="571500" indent="-571500">
              <a:buFont typeface="Wingdings" pitchFamily="2" charset="2"/>
              <a:buChar char="ü"/>
            </a:pPr>
            <a:r>
              <a:rPr lang="es-ES_tradnl" sz="4400" b="1" dirty="0">
                <a:solidFill>
                  <a:srgbClr val="984853"/>
                </a:solidFill>
              </a:rPr>
              <a:t>Diciembre de 2026</a:t>
            </a:r>
            <a:r>
              <a:rPr lang="es-ES_tradnl" sz="4400" dirty="0">
                <a:solidFill>
                  <a:srgbClr val="984853"/>
                </a:solidFill>
              </a:rPr>
              <a:t>: Ceremonia de clausura del AIPR 2026 y presentación del informe final.</a:t>
            </a:r>
            <a:br>
              <a:rPr lang="es-ES_tradnl" sz="4400" dirty="0">
                <a:solidFill>
                  <a:srgbClr val="984853"/>
                </a:solidFill>
              </a:rPr>
            </a:br>
            <a:endParaRPr lang="es-ES_tradnl" sz="4400" dirty="0">
              <a:solidFill>
                <a:srgbClr val="984853"/>
              </a:solidFill>
            </a:endParaRPr>
          </a:p>
        </p:txBody>
      </p:sp>
      <p:pic>
        <p:nvPicPr>
          <p:cNvPr id="253" name="Google Shape;253;p45" descr="Image">
            <a:extLst>
              <a:ext uri="{FF2B5EF4-FFF2-40B4-BE49-F238E27FC236}">
                <a16:creationId xmlns:a16="http://schemas.microsoft.com/office/drawing/2014/main" id="{AE728811-6C4D-A354-F7E6-DE84A7B12D29}"/>
              </a:ext>
            </a:extLst>
          </p:cNvPr>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Tree>
    <p:extLst>
      <p:ext uri="{BB962C8B-B14F-4D97-AF65-F5344CB8AC3E}">
        <p14:creationId xmlns:p14="http://schemas.microsoft.com/office/powerpoint/2010/main" val="27398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2" descr="Image"/>
          <p:cNvPicPr preferRelativeResize="0">
            <a:picLocks noGrp="1"/>
          </p:cNvPicPr>
          <p:nvPr>
            <p:ph type="pic" idx="2"/>
          </p:nvPr>
        </p:nvPicPr>
        <p:blipFill rotWithShape="1">
          <a:blip r:embed="rId3">
            <a:alphaModFix/>
          </a:blip>
          <a:srcRect l="19671" r="19671" b="392"/>
          <a:stretch>
            <a:fillRect/>
          </a:stretch>
        </p:blipFill>
        <p:spPr>
          <a:xfrm>
            <a:off x="13256834" y="-1655"/>
            <a:ext cx="11137772" cy="13717656"/>
          </a:xfrm>
          <a:prstGeom prst="rect">
            <a:avLst/>
          </a:prstGeom>
          <a:noFill/>
          <a:ln>
            <a:noFill/>
          </a:ln>
        </p:spPr>
      </p:pic>
      <p:sp>
        <p:nvSpPr>
          <p:cNvPr id="69" name="Google Shape;69;p2"/>
          <p:cNvSpPr txBox="1">
            <a:spLocks noGrp="1"/>
          </p:cNvSpPr>
          <p:nvPr>
            <p:ph type="title"/>
          </p:nvPr>
        </p:nvSpPr>
        <p:spPr>
          <a:xfrm>
            <a:off x="1338944" y="355600"/>
            <a:ext cx="11487926" cy="2286000"/>
          </a:xfrm>
          <a:prstGeom prst="rect">
            <a:avLst/>
          </a:prstGeom>
          <a:noFill/>
          <a:ln>
            <a:noFill/>
          </a:ln>
        </p:spPr>
        <p:txBody>
          <a:bodyPr spcFirstLastPara="1" wrap="square" lIns="50800" tIns="50800" rIns="50800" bIns="50800" anchor="ctr" anchorCtr="0">
            <a:normAutofit fontScale="90000"/>
          </a:bodyPr>
          <a:lstStyle/>
          <a:p>
            <a:r>
              <a:rPr lang="es-ES_tradnl" sz="9600" noProof="0" dirty="0">
                <a:solidFill>
                  <a:schemeClr val="bg1">
                    <a:lumMod val="50000"/>
                  </a:schemeClr>
                </a:solidFill>
              </a:rPr>
              <a:t>Resumen de la presentación</a:t>
            </a:r>
          </a:p>
        </p:txBody>
      </p:sp>
      <p:sp>
        <p:nvSpPr>
          <p:cNvPr id="70" name="Google Shape;70;p2"/>
          <p:cNvSpPr txBox="1">
            <a:spLocks noGrp="1"/>
          </p:cNvSpPr>
          <p:nvPr>
            <p:ph type="body" idx="1"/>
          </p:nvPr>
        </p:nvSpPr>
        <p:spPr>
          <a:xfrm>
            <a:off x="1689099" y="3728318"/>
            <a:ext cx="10223400" cy="9987681"/>
          </a:xfrm>
          <a:prstGeom prst="rect">
            <a:avLst/>
          </a:prstGeom>
          <a:noFill/>
          <a:ln>
            <a:noFill/>
          </a:ln>
        </p:spPr>
        <p:txBody>
          <a:bodyPr spcFirstLastPara="1" wrap="square" lIns="50800" tIns="50800" rIns="50800" bIns="50800" anchor="ctr" anchorCtr="0">
            <a:normAutofit lnSpcReduction="10000"/>
          </a:bodyPr>
          <a:lstStyle/>
          <a:p>
            <a:r>
              <a:rPr lang="es-ES_tradnl" sz="4000" noProof="0" dirty="0">
                <a:solidFill>
                  <a:srgbClr val="8D4F3F"/>
                </a:solidFill>
              </a:rPr>
              <a:t>¿Por qué necesitamos un Año Internacional de los Pastizales y los Pastores?</a:t>
            </a:r>
            <a:br>
              <a:rPr lang="es-ES_tradnl" sz="4000" noProof="0" dirty="0">
                <a:solidFill>
                  <a:srgbClr val="8D4F3F"/>
                </a:solidFill>
              </a:rPr>
            </a:br>
            <a:endParaRPr lang="es-ES_tradnl" sz="4000" noProof="0" dirty="0">
              <a:solidFill>
                <a:srgbClr val="8D4F3F"/>
              </a:solidFill>
            </a:endParaRPr>
          </a:p>
          <a:p>
            <a:r>
              <a:rPr lang="es-ES_tradnl" sz="4000" noProof="0" dirty="0">
                <a:solidFill>
                  <a:srgbClr val="8D4F3F"/>
                </a:solidFill>
              </a:rPr>
              <a:t>Breve historia y estructura de la Alianza Global del AIPP</a:t>
            </a:r>
            <a:br>
              <a:rPr lang="es-ES_tradnl" sz="4000" noProof="0" dirty="0">
                <a:solidFill>
                  <a:srgbClr val="8D4F3F"/>
                </a:solidFill>
              </a:rPr>
            </a:br>
            <a:endParaRPr lang="es-ES_tradnl" sz="4000" noProof="0" dirty="0">
              <a:solidFill>
                <a:srgbClr val="8D4F3F"/>
              </a:solidFill>
            </a:endParaRPr>
          </a:p>
          <a:p>
            <a:r>
              <a:rPr lang="es-ES_tradnl" sz="4000" noProof="0" dirty="0">
                <a:solidFill>
                  <a:srgbClr val="8D4F3F"/>
                </a:solidFill>
              </a:rPr>
              <a:t>Plan de Acción Global para el AIPP 2026</a:t>
            </a:r>
            <a:br>
              <a:rPr lang="es-ES_tradnl" sz="4000" noProof="0" dirty="0">
                <a:solidFill>
                  <a:srgbClr val="8D4F3F"/>
                </a:solidFill>
              </a:rPr>
            </a:br>
            <a:endParaRPr lang="es-ES_tradnl" sz="4000" noProof="0" dirty="0">
              <a:solidFill>
                <a:srgbClr val="8D4F3F"/>
              </a:solidFill>
            </a:endParaRPr>
          </a:p>
          <a:p>
            <a:r>
              <a:rPr lang="es-ES_tradnl" sz="4000" noProof="0" dirty="0">
                <a:solidFill>
                  <a:srgbClr val="8D4F3F"/>
                </a:solidFill>
              </a:rPr>
              <a:t>Hoja de ruta 2025-2026</a:t>
            </a:r>
          </a:p>
          <a:p>
            <a:r>
              <a:rPr lang="es-ES_tradnl" sz="4000" noProof="0" dirty="0">
                <a:solidFill>
                  <a:srgbClr val="8D4F3F"/>
                </a:solidFill>
              </a:rPr>
              <a:t>Más allá de 2026</a:t>
            </a:r>
            <a:br>
              <a:rPr lang="es-ES_tradnl" sz="4000" noProof="0" dirty="0">
                <a:solidFill>
                  <a:srgbClr val="8D4F3F"/>
                </a:solidFill>
              </a:rPr>
            </a:br>
            <a:endParaRPr lang="es-ES_tradnl" sz="4000" noProof="0" dirty="0">
              <a:solidFill>
                <a:srgbClr val="8D4F3F"/>
              </a:solidFill>
            </a:endParaRPr>
          </a:p>
          <a:p>
            <a:pPr marL="228600" lvl="0" indent="0" algn="l" rtl="0">
              <a:lnSpc>
                <a:spcPct val="128947"/>
              </a:lnSpc>
              <a:spcBef>
                <a:spcPts val="2400"/>
              </a:spcBef>
              <a:spcAft>
                <a:spcPts val="0"/>
              </a:spcAft>
              <a:buClr>
                <a:srgbClr val="AAA98F"/>
              </a:buClr>
              <a:buSzPts val="3800"/>
              <a:buFont typeface="Proxima Nova"/>
              <a:buNone/>
            </a:pPr>
            <a:endParaRPr lang="es-ES_tradnl" noProof="0" dirty="0">
              <a:solidFill>
                <a:srgbClr val="8D4F3F"/>
              </a:solidFill>
            </a:endParaRPr>
          </a:p>
        </p:txBody>
      </p:sp>
      <p:pic>
        <p:nvPicPr>
          <p:cNvPr id="71" name="Google Shape;71;p2"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72" name="Google Shape;72;p2"/>
          <p:cNvSpPr txBox="1"/>
          <p:nvPr/>
        </p:nvSpPr>
        <p:spPr>
          <a:xfrm>
            <a:off x="13425277" y="13022130"/>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000" b="1" i="1" u="none" strike="noStrike" cap="none" noProof="0" dirty="0">
                <a:solidFill>
                  <a:srgbClr val="FFFFFF"/>
                </a:solidFill>
                <a:latin typeface="Proxima Nova" panose="020B0604020202020204" charset="0"/>
                <a:sym typeface="Arial"/>
              </a:rPr>
              <a:t>© Wendy Sheehan</a:t>
            </a:r>
            <a:endParaRPr lang="es-ES_tradnl" sz="1800" b="1" i="0" u="none" strike="noStrike" cap="none" noProof="0" dirty="0">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6"/>
          <p:cNvPicPr preferRelativeResize="0"/>
          <p:nvPr/>
        </p:nvPicPr>
        <p:blipFill rotWithShape="1">
          <a:blip r:embed="rId3">
            <a:alphaModFix/>
          </a:blip>
          <a:srcRect r="42253"/>
          <a:stretch/>
        </p:blipFill>
        <p:spPr>
          <a:xfrm>
            <a:off x="13256834" y="0"/>
            <a:ext cx="11137772" cy="13716000"/>
          </a:xfrm>
          <a:prstGeom prst="rect">
            <a:avLst/>
          </a:prstGeom>
          <a:noFill/>
          <a:ln>
            <a:noFill/>
          </a:ln>
        </p:spPr>
      </p:pic>
      <p:pic>
        <p:nvPicPr>
          <p:cNvPr id="261" name="Google Shape;261;p46"/>
          <p:cNvPicPr preferRelativeResize="0"/>
          <p:nvPr/>
        </p:nvPicPr>
        <p:blipFill rotWithShape="1">
          <a:blip r:embed="rId4">
            <a:alphaModFix/>
          </a:blip>
          <a:srcRect l="10726" t="2631" r="44748"/>
          <a:stretch/>
        </p:blipFill>
        <p:spPr>
          <a:xfrm>
            <a:off x="13256834" y="0"/>
            <a:ext cx="11137772" cy="13716000"/>
          </a:xfrm>
          <a:prstGeom prst="rect">
            <a:avLst/>
          </a:prstGeom>
          <a:noFill/>
          <a:ln>
            <a:noFill/>
          </a:ln>
        </p:spPr>
      </p:pic>
      <p:pic>
        <p:nvPicPr>
          <p:cNvPr id="262" name="Google Shape;262;p46" descr="Image"/>
          <p:cNvPicPr preferRelativeResize="0"/>
          <p:nvPr/>
        </p:nvPicPr>
        <p:blipFill rotWithShape="1">
          <a:blip r:embed="rId5">
            <a:alphaModFix amt="74727"/>
          </a:blip>
          <a:srcRect/>
          <a:stretch/>
        </p:blipFill>
        <p:spPr>
          <a:xfrm>
            <a:off x="23201403" y="-1096189"/>
            <a:ext cx="1206323" cy="15908375"/>
          </a:xfrm>
          <a:prstGeom prst="rect">
            <a:avLst/>
          </a:prstGeom>
          <a:noFill/>
          <a:ln>
            <a:noFill/>
          </a:ln>
        </p:spPr>
      </p:pic>
      <p:sp>
        <p:nvSpPr>
          <p:cNvPr id="263" name="Google Shape;263;p46"/>
          <p:cNvSpPr txBox="1"/>
          <p:nvPr/>
        </p:nvSpPr>
        <p:spPr>
          <a:xfrm>
            <a:off x="13449341" y="130604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s-ES_tradnl" sz="2000" b="1" i="1" u="none" strike="noStrike" cap="none" noProof="0" dirty="0">
                <a:solidFill>
                  <a:srgbClr val="FFFFFF"/>
                </a:solidFill>
                <a:latin typeface="Proxima Nova" panose="020B0604020202020204" charset="0"/>
                <a:sym typeface="Arial"/>
              </a:rPr>
              <a:t>© Michael Benanav </a:t>
            </a:r>
          </a:p>
        </p:txBody>
      </p:sp>
      <p:sp>
        <p:nvSpPr>
          <p:cNvPr id="264" name="Google Shape;264;p46"/>
          <p:cNvSpPr txBox="1">
            <a:spLocks noGrp="1"/>
          </p:cNvSpPr>
          <p:nvPr>
            <p:ph type="title"/>
          </p:nvPr>
        </p:nvSpPr>
        <p:spPr>
          <a:xfrm>
            <a:off x="704850" y="1182533"/>
            <a:ext cx="12192000" cy="1623740"/>
          </a:xfrm>
          <a:prstGeom prst="rect">
            <a:avLst/>
          </a:prstGeom>
          <a:noFill/>
          <a:ln>
            <a:noFill/>
          </a:ln>
        </p:spPr>
        <p:txBody>
          <a:bodyPr spcFirstLastPara="1" wrap="square" lIns="50800" tIns="50800" rIns="50800" bIns="50800" anchor="ctr" anchorCtr="0">
            <a:normAutofit fontScale="90000"/>
          </a:bodyPr>
          <a:lstStyle/>
          <a:p>
            <a:r>
              <a:rPr lang="es-ES_tradnl" sz="9600" dirty="0">
                <a:solidFill>
                  <a:schemeClr val="bg1">
                    <a:lumMod val="50000"/>
                  </a:schemeClr>
                </a:solidFill>
              </a:rPr>
              <a:t>Más allá de 2026: llamamiento a una década de acción</a:t>
            </a:r>
          </a:p>
        </p:txBody>
      </p:sp>
      <p:sp>
        <p:nvSpPr>
          <p:cNvPr id="265" name="Google Shape;265;p46"/>
          <p:cNvSpPr txBox="1"/>
          <p:nvPr/>
        </p:nvSpPr>
        <p:spPr>
          <a:xfrm>
            <a:off x="0" y="4389120"/>
            <a:ext cx="12789235" cy="9326880"/>
          </a:xfrm>
          <a:prstGeom prst="rect">
            <a:avLst/>
          </a:prstGeom>
          <a:noFill/>
          <a:ln>
            <a:noFill/>
          </a:ln>
        </p:spPr>
        <p:txBody>
          <a:bodyPr spcFirstLastPara="1" wrap="square" lIns="91425" tIns="45700" rIns="91425" bIns="45700" anchor="ctr" anchorCtr="0">
            <a:normAutofit fontScale="85000" lnSpcReduction="20000"/>
          </a:bodyPr>
          <a:lstStyle/>
          <a:p>
            <a:pPr marL="1143000" indent="-1143000">
              <a:buFont typeface="Wingdings" pitchFamily="2" charset="2"/>
              <a:buChar char="ü"/>
            </a:pPr>
            <a:r>
              <a:rPr lang="es-ES_tradnl" sz="4000" dirty="0">
                <a:solidFill>
                  <a:srgbClr val="984853"/>
                </a:solidFill>
              </a:rPr>
              <a:t>Cambios en las políticas nacionales, regionales y mundiales que promueven la protección y la sostenibilidad de los pastizales y los pastores, así como beneficios justos y equitativos y la mejora de sus condiciones de vida.</a:t>
            </a:r>
          </a:p>
          <a:p>
            <a:pPr marL="1143000" indent="-1143000">
              <a:buFont typeface="Wingdings" pitchFamily="2" charset="2"/>
              <a:buChar char="ü"/>
            </a:pPr>
            <a:endParaRPr lang="es-ES_tradnl" sz="4000" dirty="0">
              <a:solidFill>
                <a:srgbClr val="984853"/>
              </a:solidFill>
            </a:endParaRPr>
          </a:p>
          <a:p>
            <a:pPr marL="1143000" indent="-1143000">
              <a:buFont typeface="Wingdings" pitchFamily="2" charset="2"/>
              <a:buChar char="ü"/>
            </a:pPr>
            <a:r>
              <a:rPr lang="es-ES_tradnl" sz="4000" dirty="0">
                <a:solidFill>
                  <a:srgbClr val="984853"/>
                </a:solidFill>
              </a:rPr>
              <a:t>Creación de un grupo de pastores en la CNULD.</a:t>
            </a:r>
          </a:p>
          <a:p>
            <a:pPr marL="1143000" indent="-1143000">
              <a:buFont typeface="Wingdings" pitchFamily="2" charset="2"/>
              <a:buChar char="ü"/>
            </a:pPr>
            <a:endParaRPr lang="es-ES_tradnl" sz="4000" dirty="0">
              <a:solidFill>
                <a:srgbClr val="984853"/>
              </a:solidFill>
            </a:endParaRPr>
          </a:p>
          <a:p>
            <a:pPr marL="1143000" indent="-1143000">
              <a:buFont typeface="Wingdings" pitchFamily="2" charset="2"/>
              <a:buChar char="ü"/>
            </a:pPr>
            <a:r>
              <a:rPr lang="es-ES_tradnl" sz="4000" dirty="0">
                <a:solidFill>
                  <a:srgbClr val="984853"/>
                </a:solidFill>
              </a:rPr>
              <a:t>Fortalecimiento de la Alianza Mundial para los Pastizales y los Pastores.</a:t>
            </a:r>
          </a:p>
          <a:p>
            <a:pPr marL="1143000" indent="-1143000">
              <a:buFont typeface="Wingdings" pitchFamily="2" charset="2"/>
              <a:buChar char="ü"/>
            </a:pPr>
            <a:endParaRPr lang="es-ES_tradnl" sz="4000" dirty="0">
              <a:solidFill>
                <a:srgbClr val="984853"/>
              </a:solidFill>
            </a:endParaRPr>
          </a:p>
          <a:p>
            <a:pPr marL="1143000" indent="-1143000">
              <a:buFont typeface="Wingdings" pitchFamily="2" charset="2"/>
              <a:buChar char="ü"/>
            </a:pPr>
            <a:r>
              <a:rPr lang="es-ES_tradnl" sz="4000" dirty="0">
                <a:solidFill>
                  <a:srgbClr val="984853"/>
                </a:solidFill>
              </a:rPr>
              <a:t>Consejo de Administración de Pastizales y normas para la certificación de productos pastorales.</a:t>
            </a:r>
          </a:p>
          <a:p>
            <a:pPr marL="1143000" indent="-1143000">
              <a:buFont typeface="Wingdings" pitchFamily="2" charset="2"/>
              <a:buChar char="ü"/>
            </a:pPr>
            <a:endParaRPr lang="es-ES_tradnl" sz="4000" dirty="0">
              <a:solidFill>
                <a:srgbClr val="984853"/>
              </a:solidFill>
            </a:endParaRPr>
          </a:p>
          <a:p>
            <a:pPr marL="1143000" indent="-1143000">
              <a:buFont typeface="Wingdings" pitchFamily="2" charset="2"/>
              <a:buChar char="ü"/>
            </a:pPr>
            <a:r>
              <a:rPr lang="es-ES_tradnl" sz="4000" dirty="0">
                <a:solidFill>
                  <a:srgbClr val="984853"/>
                </a:solidFill>
              </a:rPr>
              <a:t>Campaña a favor de un Día Internacional de los Pastizales y los Pastores.</a:t>
            </a:r>
          </a:p>
          <a:p>
            <a:pPr marL="1143000" indent="-1143000">
              <a:buFont typeface="Wingdings" pitchFamily="2" charset="2"/>
              <a:buChar char="ü"/>
            </a:pPr>
            <a:endParaRPr lang="es-ES_tradnl" sz="4000" dirty="0">
              <a:solidFill>
                <a:srgbClr val="984853"/>
              </a:solidFill>
            </a:endParaRPr>
          </a:p>
          <a:p>
            <a:pPr marL="1143000" indent="-1143000">
              <a:buFont typeface="Wingdings" pitchFamily="2" charset="2"/>
              <a:buChar char="ü"/>
            </a:pPr>
            <a:r>
              <a:rPr lang="es-ES_tradnl" sz="4000" dirty="0">
                <a:solidFill>
                  <a:srgbClr val="984853"/>
                </a:solidFill>
              </a:rPr>
              <a:t>Aumento de la financiación y la inversión en programas dirigidos por pastores.</a:t>
            </a:r>
          </a:p>
          <a:p>
            <a:pPr marL="1143000" indent="-1143000">
              <a:buFont typeface="Wingdings" pitchFamily="2" charset="2"/>
              <a:buChar char="ü"/>
            </a:pPr>
            <a:endParaRPr lang="es-ES_tradnl" sz="4000" dirty="0">
              <a:solidFill>
                <a:srgbClr val="984853"/>
              </a:solidFill>
            </a:endParaRPr>
          </a:p>
          <a:p>
            <a:pPr marL="1143000" indent="-1143000">
              <a:buFont typeface="Wingdings" pitchFamily="2" charset="2"/>
              <a:buChar char="ü"/>
            </a:pPr>
            <a:r>
              <a:rPr lang="es-ES_tradnl" sz="4000" dirty="0">
                <a:solidFill>
                  <a:srgbClr val="984853"/>
                </a:solidFill>
              </a:rPr>
              <a:t>Base de datos mundial sobre pastizales y pastores.</a:t>
            </a:r>
          </a:p>
          <a:p>
            <a:endParaRPr lang="es-ES_tradnl" sz="4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EF6CFA5E-C25C-9104-C5EC-79B72C42DE8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8DCD11D-96C2-8635-B698-181A44719368}"/>
              </a:ext>
            </a:extLst>
          </p:cNvPr>
          <p:cNvGrpSpPr/>
          <p:nvPr/>
        </p:nvGrpSpPr>
        <p:grpSpPr>
          <a:xfrm>
            <a:off x="1" y="4576"/>
            <a:ext cx="24384000" cy="13711424"/>
            <a:chOff x="-579435" y="-2027424"/>
            <a:chExt cx="24384000" cy="13711424"/>
          </a:xfrm>
        </p:grpSpPr>
        <p:pic>
          <p:nvPicPr>
            <p:cNvPr id="2" name="Picture 1">
              <a:extLst>
                <a:ext uri="{FF2B5EF4-FFF2-40B4-BE49-F238E27FC236}">
                  <a16:creationId xmlns:a16="http://schemas.microsoft.com/office/drawing/2014/main" id="{95D59D6D-0FF7-31AA-6113-8AA95207B954}"/>
                </a:ext>
              </a:extLst>
            </p:cNvPr>
            <p:cNvPicPr>
              <a:picLocks noChangeAspect="1"/>
            </p:cNvPicPr>
            <p:nvPr/>
          </p:nvPicPr>
          <p:blipFill>
            <a:blip r:embed="rId3"/>
            <a:stretch>
              <a:fillRect/>
            </a:stretch>
          </p:blipFill>
          <p:spPr>
            <a:xfrm>
              <a:off x="-579435" y="-2027424"/>
              <a:ext cx="24384000" cy="13711424"/>
            </a:xfrm>
            <a:prstGeom prst="rect">
              <a:avLst/>
            </a:prstGeom>
          </p:spPr>
        </p:pic>
        <p:sp>
          <p:nvSpPr>
            <p:cNvPr id="3" name="TextBox 2">
              <a:extLst>
                <a:ext uri="{FF2B5EF4-FFF2-40B4-BE49-F238E27FC236}">
                  <a16:creationId xmlns:a16="http://schemas.microsoft.com/office/drawing/2014/main" id="{3F5AD946-3785-9B4A-1F26-4EEA62CC3488}"/>
                </a:ext>
              </a:extLst>
            </p:cNvPr>
            <p:cNvSpPr txBox="1"/>
            <p:nvPr/>
          </p:nvSpPr>
          <p:spPr>
            <a:xfrm>
              <a:off x="-191084" y="10841367"/>
              <a:ext cx="2919046" cy="400110"/>
            </a:xfrm>
            <a:prstGeom prst="rect">
              <a:avLst/>
            </a:prstGeom>
            <a:noFill/>
          </p:spPr>
          <p:txBody>
            <a:bodyPr wrap="square" rtlCol="0">
              <a:spAutoFit/>
            </a:bodyPr>
            <a:lstStyle/>
            <a:p>
              <a:r>
                <a:rPr lang="es-ES_tradnl" sz="2000" i="1" noProof="0" dirty="0">
                  <a:solidFill>
                    <a:schemeClr val="bg1"/>
                  </a:solidFill>
                  <a:latin typeface="Proxima Nova" panose="020B0604020202020204" charset="0"/>
                </a:rPr>
                <a:t>@Steven Lasry</a:t>
              </a:r>
            </a:p>
          </p:txBody>
        </p:sp>
      </p:grpSp>
      <p:pic>
        <p:nvPicPr>
          <p:cNvPr id="262" name="Google Shape;262;p46" descr="Image">
            <a:extLst>
              <a:ext uri="{FF2B5EF4-FFF2-40B4-BE49-F238E27FC236}">
                <a16:creationId xmlns:a16="http://schemas.microsoft.com/office/drawing/2014/main" id="{26A8B293-D37D-C621-38FF-151BFA8155CA}"/>
              </a:ext>
            </a:extLst>
          </p:cNvPr>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64" name="Google Shape;264;p46">
            <a:extLst>
              <a:ext uri="{FF2B5EF4-FFF2-40B4-BE49-F238E27FC236}">
                <a16:creationId xmlns:a16="http://schemas.microsoft.com/office/drawing/2014/main" id="{75C4651B-6D39-B0EA-A37B-1B3236A38B5E}"/>
              </a:ext>
            </a:extLst>
          </p:cNvPr>
          <p:cNvSpPr txBox="1">
            <a:spLocks noGrp="1"/>
          </p:cNvSpPr>
          <p:nvPr>
            <p:ph type="title"/>
          </p:nvPr>
        </p:nvSpPr>
        <p:spPr>
          <a:xfrm>
            <a:off x="4450398" y="544122"/>
            <a:ext cx="12192000" cy="3189677"/>
          </a:xfrm>
          <a:prstGeom prst="rect">
            <a:avLst/>
          </a:prstGeom>
          <a:noFill/>
          <a:ln>
            <a:noFill/>
          </a:ln>
        </p:spPr>
        <p:txBody>
          <a:bodyPr spcFirstLastPara="1" wrap="square" lIns="50800" tIns="50800" rIns="50800" bIns="50800" anchor="ctr" anchorCtr="0">
            <a:normAutofit fontScale="90000"/>
          </a:bodyPr>
          <a:lstStyle/>
          <a:p>
            <a:pPr>
              <a:lnSpc>
                <a:spcPct val="125000"/>
              </a:lnSpc>
              <a:buClr>
                <a:srgbClr val="878E8D"/>
              </a:buClr>
              <a:buSzPct val="111111"/>
            </a:pPr>
            <a:r>
              <a:rPr lang="es-ES_tradnl" sz="9600" dirty="0">
                <a:solidFill>
                  <a:srgbClr val="8D4F3F"/>
                </a:solidFill>
              </a:rPr>
              <a:t>¡Únete al IYRP!</a:t>
            </a:r>
            <a:br>
              <a:rPr lang="es-ES_tradnl" sz="9600" dirty="0">
                <a:solidFill>
                  <a:srgbClr val="8D4F3F"/>
                </a:solidFill>
              </a:rPr>
            </a:br>
            <a:r>
              <a:rPr lang="es-ES_tradnl" sz="7200" noProof="0" dirty="0">
                <a:solidFill>
                  <a:srgbClr val="687476"/>
                </a:solidFill>
                <a:latin typeface="Proxima Nova" panose="020B0604020202020204" charset="0"/>
                <a:ea typeface="Proxima Nova"/>
                <a:cs typeface="Proxima Nova"/>
                <a:sym typeface="Proxima Nova"/>
              </a:rPr>
              <a:t>https://iyrp.info/</a:t>
            </a:r>
            <a:br>
              <a:rPr lang="es-ES_tradnl" sz="7200" noProof="0" dirty="0">
                <a:solidFill>
                  <a:srgbClr val="687476"/>
                </a:solidFill>
                <a:latin typeface="Proxima Nova" panose="020B0604020202020204" charset="0"/>
                <a:ea typeface="Proxima Nova"/>
                <a:cs typeface="Proxima Nova"/>
                <a:sym typeface="Proxima Nova"/>
              </a:rPr>
            </a:br>
            <a:r>
              <a:rPr lang="es-ES_tradnl" sz="6000" noProof="0" dirty="0">
                <a:solidFill>
                  <a:srgbClr val="687476"/>
                </a:solidFill>
                <a:latin typeface="Proxima Nova" panose="020B0604020202020204" charset="0"/>
              </a:rPr>
              <a:t>iyrp2026@gmail.com</a:t>
            </a:r>
            <a:endParaRPr lang="es-ES_tradnl" sz="7200" cap="none" noProof="0" dirty="0">
              <a:solidFill>
                <a:srgbClr val="687476"/>
              </a:solidFill>
              <a:latin typeface="Proxima Nova" panose="020B0604020202020204" charset="0"/>
              <a:ea typeface="Proxima Nova"/>
              <a:cs typeface="Proxima Nova"/>
              <a:sym typeface="Proxima Nova"/>
            </a:endParaRPr>
          </a:p>
        </p:txBody>
      </p:sp>
    </p:spTree>
    <p:extLst>
      <p:ext uri="{BB962C8B-B14F-4D97-AF65-F5344CB8AC3E}">
        <p14:creationId xmlns:p14="http://schemas.microsoft.com/office/powerpoint/2010/main" val="351328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1689100" y="355600"/>
            <a:ext cx="19789907" cy="2286000"/>
          </a:xfrm>
          <a:prstGeom prst="rect">
            <a:avLst/>
          </a:prstGeom>
          <a:noFill/>
          <a:ln>
            <a:noFill/>
          </a:ln>
        </p:spPr>
        <p:txBody>
          <a:bodyPr spcFirstLastPara="1" wrap="square" lIns="50800" tIns="50800" rIns="50800" bIns="50800" anchor="ctr" anchorCtr="0">
            <a:normAutofit/>
          </a:bodyPr>
          <a:lstStyle/>
          <a:p>
            <a:r>
              <a:rPr lang="es-ES_tradnl" sz="9600" dirty="0">
                <a:solidFill>
                  <a:schemeClr val="bg1">
                    <a:lumMod val="50000"/>
                  </a:schemeClr>
                </a:solidFill>
              </a:rPr>
              <a:t>¿Por qué necesitamos un IYRP?</a:t>
            </a:r>
          </a:p>
        </p:txBody>
      </p:sp>
      <p:sp>
        <p:nvSpPr>
          <p:cNvPr id="78" name="Google Shape;78;p3"/>
          <p:cNvSpPr txBox="1">
            <a:spLocks noGrp="1"/>
          </p:cNvSpPr>
          <p:nvPr>
            <p:ph type="body" idx="1"/>
          </p:nvPr>
        </p:nvSpPr>
        <p:spPr>
          <a:xfrm>
            <a:off x="1662923" y="2641600"/>
            <a:ext cx="12302458" cy="10615695"/>
          </a:xfrm>
          <a:prstGeom prst="rect">
            <a:avLst/>
          </a:prstGeom>
          <a:noFill/>
          <a:ln>
            <a:noFill/>
          </a:ln>
        </p:spPr>
        <p:txBody>
          <a:bodyPr spcFirstLastPara="1" wrap="square" lIns="50800" tIns="50800" rIns="50800" bIns="50800" anchor="ctr" anchorCtr="0">
            <a:normAutofit fontScale="92500" lnSpcReduction="10000"/>
          </a:bodyPr>
          <a:lstStyle/>
          <a:p>
            <a:r>
              <a:rPr lang="es-ES_tradnl" sz="4400" dirty="0">
                <a:solidFill>
                  <a:srgbClr val="8D4F3F"/>
                </a:solidFill>
              </a:rPr>
              <a:t>Revelar las importantes contribuciones de los pastizales y los pastores a la seguridad alimentaria, la economía y el medio ambiente.</a:t>
            </a:r>
            <a:br>
              <a:rPr lang="es-ES_tradnl" sz="4400" dirty="0">
                <a:solidFill>
                  <a:srgbClr val="8D4F3F"/>
                </a:solidFill>
              </a:rPr>
            </a:br>
            <a:endParaRPr lang="es-ES_tradnl" sz="4400" dirty="0">
              <a:solidFill>
                <a:srgbClr val="8D4F3F"/>
              </a:solidFill>
            </a:endParaRPr>
          </a:p>
          <a:p>
            <a:r>
              <a:rPr lang="es-ES_tradnl" sz="4400" dirty="0">
                <a:solidFill>
                  <a:srgbClr val="8D4F3F"/>
                </a:solidFill>
              </a:rPr>
              <a:t>Romper mitos y malentendidos y amplificar las voces de los pastores.</a:t>
            </a:r>
          </a:p>
          <a:p>
            <a:r>
              <a:rPr lang="es-ES_tradnl" sz="4400" dirty="0">
                <a:solidFill>
                  <a:srgbClr val="8D4F3F"/>
                </a:solidFill>
              </a:rPr>
              <a:t>Llenar las lagunas de conocimiento con una investigación más participativa.</a:t>
            </a:r>
          </a:p>
          <a:p>
            <a:r>
              <a:rPr lang="es-ES_tradnl" sz="4400" dirty="0">
                <a:solidFill>
                  <a:srgbClr val="8D4F3F"/>
                </a:solidFill>
              </a:rPr>
              <a:t>Promover políticas y legislaciones informadas y basadas en la ciencia en todo el mundo. </a:t>
            </a:r>
          </a:p>
          <a:p>
            <a:r>
              <a:rPr lang="es-ES_tradnl" sz="4400" dirty="0">
                <a:solidFill>
                  <a:srgbClr val="8D4F3F"/>
                </a:solidFill>
              </a:rPr>
              <a:t>Aumentar la financiación y la inversión sostenibles y éticas en los pastizales y para los pastores.</a:t>
            </a:r>
          </a:p>
          <a:p>
            <a:pPr marL="0" indent="0">
              <a:buNone/>
            </a:pPr>
            <a:endParaRPr lang="es-ES_tradnl" sz="4400" dirty="0">
              <a:solidFill>
                <a:srgbClr val="8D4F3F"/>
              </a:solidFill>
            </a:endParaRPr>
          </a:p>
        </p:txBody>
      </p:sp>
      <p:pic>
        <p:nvPicPr>
          <p:cNvPr id="79" name="Google Shape;79;p3"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80" name="Google Shape;80;p3"/>
          <p:cNvPicPr preferRelativeResize="0"/>
          <p:nvPr/>
        </p:nvPicPr>
        <p:blipFill rotWithShape="1">
          <a:blip r:embed="rId4">
            <a:alphaModFix/>
          </a:blip>
          <a:srcRect/>
          <a:stretch/>
        </p:blipFill>
        <p:spPr>
          <a:xfrm>
            <a:off x="14996228" y="5174529"/>
            <a:ext cx="7714660" cy="7833382"/>
          </a:xfrm>
          <a:prstGeom prst="rect">
            <a:avLst/>
          </a:prstGeom>
          <a:noFill/>
          <a:ln>
            <a:noFill/>
          </a:ln>
        </p:spPr>
      </p:pic>
      <p:sp>
        <p:nvSpPr>
          <p:cNvPr id="81" name="Google Shape;81;p3"/>
          <p:cNvSpPr txBox="1"/>
          <p:nvPr/>
        </p:nvSpPr>
        <p:spPr>
          <a:xfrm>
            <a:off x="14996228" y="4589754"/>
            <a:ext cx="548960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_tradnl" sz="3200" b="0" i="1" u="none" strike="noStrike" cap="none" noProof="0" dirty="0">
                <a:solidFill>
                  <a:schemeClr val="tx2">
                    <a:lumMod val="10000"/>
                  </a:schemeClr>
                </a:solidFill>
                <a:latin typeface="Proxima Nova"/>
                <a:ea typeface="Proxima Nova"/>
                <a:cs typeface="Proxima Nova"/>
                <a:sym typeface="Proxima Nova"/>
              </a:rPr>
              <a:t>UNEP Gap Analysis Report:</a:t>
            </a:r>
            <a:endParaRPr lang="es-ES_tradnl" noProof="0" dirty="0">
              <a:solidFill>
                <a:schemeClr val="tx2">
                  <a:lumMod val="1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6"/>
          <p:cNvPicPr preferRelativeResize="0"/>
          <p:nvPr/>
        </p:nvPicPr>
        <p:blipFill rotWithShape="1">
          <a:blip r:embed="rId3">
            <a:alphaModFix/>
          </a:blip>
          <a:srcRect r="46487"/>
          <a:stretch/>
        </p:blipFill>
        <p:spPr>
          <a:xfrm>
            <a:off x="14211300" y="-27775"/>
            <a:ext cx="10172700" cy="13743775"/>
          </a:xfrm>
          <a:prstGeom prst="rect">
            <a:avLst/>
          </a:prstGeom>
          <a:noFill/>
          <a:ln>
            <a:noFill/>
          </a:ln>
        </p:spPr>
      </p:pic>
      <p:sp>
        <p:nvSpPr>
          <p:cNvPr id="87" name="Google Shape;87;p6"/>
          <p:cNvSpPr txBox="1">
            <a:spLocks noGrp="1"/>
          </p:cNvSpPr>
          <p:nvPr>
            <p:ph type="title"/>
          </p:nvPr>
        </p:nvSpPr>
        <p:spPr>
          <a:xfrm>
            <a:off x="1606640" y="355600"/>
            <a:ext cx="11567734" cy="2286000"/>
          </a:xfrm>
          <a:prstGeom prst="rect">
            <a:avLst/>
          </a:prstGeom>
          <a:noFill/>
          <a:ln>
            <a:noFill/>
          </a:ln>
        </p:spPr>
        <p:txBody>
          <a:bodyPr spcFirstLastPara="1" wrap="square" lIns="50800" tIns="50800" rIns="50800" bIns="50800" anchor="ctr" anchorCtr="0">
            <a:normAutofit fontScale="90000"/>
          </a:bodyPr>
          <a:lstStyle/>
          <a:p>
            <a:r>
              <a:rPr lang="es-ES_tradnl" sz="9600" dirty="0">
                <a:solidFill>
                  <a:schemeClr val="bg1">
                    <a:lumMod val="50000"/>
                  </a:schemeClr>
                </a:solidFill>
              </a:rPr>
              <a:t>Llegar a la sostenibilidad</a:t>
            </a:r>
          </a:p>
        </p:txBody>
      </p:sp>
      <p:sp>
        <p:nvSpPr>
          <p:cNvPr id="88" name="Google Shape;88;p6"/>
          <p:cNvSpPr txBox="1">
            <a:spLocks noGrp="1"/>
          </p:cNvSpPr>
          <p:nvPr>
            <p:ph type="body" idx="1"/>
          </p:nvPr>
        </p:nvSpPr>
        <p:spPr>
          <a:xfrm>
            <a:off x="653144" y="3551815"/>
            <a:ext cx="13039694" cy="10572078"/>
          </a:xfrm>
          <a:prstGeom prst="rect">
            <a:avLst/>
          </a:prstGeom>
          <a:noFill/>
          <a:ln>
            <a:noFill/>
          </a:ln>
        </p:spPr>
        <p:txBody>
          <a:bodyPr spcFirstLastPara="1" wrap="square" lIns="50800" tIns="50800" rIns="50800" bIns="50800" anchor="ctr" anchorCtr="0">
            <a:noAutofit/>
          </a:bodyPr>
          <a:lstStyle/>
          <a:p>
            <a:r>
              <a:rPr lang="es-ES_tradnl" sz="3600" noProof="0" dirty="0">
                <a:solidFill>
                  <a:srgbClr val="8D4F3F"/>
                </a:solidFill>
                <a:latin typeface="Proxima Nova"/>
                <a:ea typeface="Proxima Nova"/>
                <a:cs typeface="Proxima Nova"/>
                <a:sym typeface="Proxima Nova"/>
              </a:rPr>
              <a:t> </a:t>
            </a:r>
            <a:r>
              <a:rPr lang="es-ES_tradnl" sz="3600" dirty="0">
                <a:solidFill>
                  <a:srgbClr val="8D4F3F"/>
                </a:solidFill>
              </a:rPr>
              <a:t>Los pastizales sustentan los medios de vida de 500 millones de personas y otros 2000 millones a lo largo de la cadena de valor.</a:t>
            </a:r>
          </a:p>
          <a:p>
            <a:r>
              <a:rPr lang="es-ES_tradnl" sz="3600" dirty="0">
                <a:solidFill>
                  <a:srgbClr val="8D4F3F"/>
                </a:solidFill>
              </a:rPr>
              <a:t>Los productos ganaderos pastorales tienen un alto valor proteico y son ricos en nutrientes.</a:t>
            </a:r>
          </a:p>
          <a:p>
            <a:r>
              <a:rPr lang="es-ES_tradnl" sz="3600" dirty="0">
                <a:solidFill>
                  <a:srgbClr val="8D4F3F"/>
                </a:solidFill>
              </a:rPr>
              <a:t>Los sumideros de carbono pueden ser importantes en los sistemas de pastizales y pastoreo.</a:t>
            </a:r>
          </a:p>
          <a:p>
            <a:r>
              <a:rPr lang="es-ES_tradnl" sz="3600" dirty="0">
                <a:solidFill>
                  <a:srgbClr val="8D4F3F"/>
                </a:solidFill>
              </a:rPr>
              <a:t>Los pastizales son puntos críticos de biodiversidad a nivel mundial y hábitats de numerosas especies en peligro de extinción, además de ofrecer valiosas tierras de pastoreo tanto para el ganado como para la fauna silvestre.</a:t>
            </a:r>
          </a:p>
          <a:p>
            <a:r>
              <a:rPr lang="es-ES_tradnl" sz="3600" dirty="0">
                <a:solidFill>
                  <a:srgbClr val="8D4F3F"/>
                </a:solidFill>
              </a:rPr>
              <a:t>Los pastizales cubren aproximadamente la mitad de la superficie terrestre del planeta. </a:t>
            </a:r>
            <a:br>
              <a:rPr lang="es-ES_tradnl" sz="3600" dirty="0">
                <a:solidFill>
                  <a:srgbClr val="8D4F3F"/>
                </a:solidFill>
              </a:rPr>
            </a:br>
            <a:endParaRPr lang="es-ES_tradnl" sz="3600" dirty="0">
              <a:solidFill>
                <a:srgbClr val="8D4F3F"/>
              </a:solidFill>
            </a:endParaRPr>
          </a:p>
          <a:p>
            <a:pPr marL="228600" lvl="0" indent="0" algn="l" rtl="0">
              <a:lnSpc>
                <a:spcPct val="102500"/>
              </a:lnSpc>
              <a:spcBef>
                <a:spcPts val="2400"/>
              </a:spcBef>
              <a:spcAft>
                <a:spcPts val="0"/>
              </a:spcAft>
              <a:buClr>
                <a:srgbClr val="7E6562"/>
              </a:buClr>
              <a:buSzPts val="2200"/>
              <a:buFont typeface="Proxima Nova"/>
              <a:buNone/>
            </a:pPr>
            <a:endParaRPr lang="es-ES_tradnl" sz="3600" b="1" noProof="0" dirty="0">
              <a:solidFill>
                <a:srgbClr val="8D4F3F"/>
              </a:solidFill>
              <a:latin typeface="Proxima Nova"/>
              <a:ea typeface="Proxima Nova"/>
              <a:cs typeface="Proxima Nova"/>
              <a:sym typeface="Proxima Nova"/>
            </a:endParaRPr>
          </a:p>
        </p:txBody>
      </p:sp>
      <p:pic>
        <p:nvPicPr>
          <p:cNvPr id="89" name="Google Shape;89;p6"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90" name="Google Shape;90;p6"/>
          <p:cNvSpPr txBox="1"/>
          <p:nvPr/>
        </p:nvSpPr>
        <p:spPr>
          <a:xfrm>
            <a:off x="14280694" y="13171323"/>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595959"/>
              </a:buClr>
              <a:buSzPts val="1100"/>
              <a:buFont typeface="Arial"/>
              <a:buNone/>
            </a:pPr>
            <a:r>
              <a:rPr lang="es-ES_tradnl" sz="2000" b="1" i="1" u="none" strike="noStrike" cap="none" noProof="0" dirty="0">
                <a:solidFill>
                  <a:srgbClr val="595959"/>
                </a:solidFill>
                <a:latin typeface="Proxima Nova" panose="020B0604020202020204" charset="0"/>
                <a:sym typeface="Arial"/>
              </a:rPr>
              <a:t>© Lawrence Hislop</a:t>
            </a:r>
            <a:endParaRPr lang="es-ES_tradnl" sz="2000" b="1" i="0" u="none" strike="noStrike" cap="none" noProof="0" dirty="0">
              <a:solidFill>
                <a:srgbClr val="595959"/>
              </a:solidFill>
              <a:latin typeface="Proxima Nova" panose="020B0604020202020204" charset="0"/>
              <a:sym typeface="Arial"/>
            </a:endParaRPr>
          </a:p>
        </p:txBody>
      </p:sp>
      <p:sp>
        <p:nvSpPr>
          <p:cNvPr id="91" name="Google Shape;91;p6"/>
          <p:cNvSpPr txBox="1"/>
          <p:nvPr/>
        </p:nvSpPr>
        <p:spPr>
          <a:xfrm>
            <a:off x="14774658" y="1293919"/>
            <a:ext cx="783590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_tradnl" sz="6000" b="0" i="0" u="none" strike="noStrike" cap="none" noProof="0" dirty="0">
                <a:solidFill>
                  <a:srgbClr val="846C69"/>
                </a:solidFill>
                <a:latin typeface="Arial"/>
                <a:ea typeface="Arial"/>
                <a:cs typeface="Arial"/>
                <a:sym typeface="Arial"/>
              </a:rPr>
              <a:t>Pastoralism is the Future!</a:t>
            </a:r>
            <a:endParaRPr lang="es-ES_tradnl" noProof="0" dirty="0"/>
          </a:p>
          <a:p>
            <a:pPr marL="0" marR="0" lvl="0" indent="0" algn="ctr" rtl="0">
              <a:lnSpc>
                <a:spcPct val="100000"/>
              </a:lnSpc>
              <a:spcBef>
                <a:spcPts val="0"/>
              </a:spcBef>
              <a:spcAft>
                <a:spcPts val="0"/>
              </a:spcAft>
              <a:buNone/>
            </a:pPr>
            <a:endParaRPr lang="es-ES_tradnl" sz="3600" b="0" i="1" u="none" strike="noStrike" cap="none" noProof="0" dirty="0">
              <a:solidFill>
                <a:srgbClr val="846C69"/>
              </a:solidFill>
              <a:latin typeface="Arial"/>
              <a:ea typeface="Arial"/>
              <a:cs typeface="Arial"/>
              <a:sym typeface="Arial"/>
            </a:endParaRPr>
          </a:p>
          <a:p>
            <a:pPr marL="0" marR="0" lvl="0" indent="0" algn="ctr" rtl="0">
              <a:lnSpc>
                <a:spcPct val="100000"/>
              </a:lnSpc>
              <a:spcBef>
                <a:spcPts val="0"/>
              </a:spcBef>
              <a:spcAft>
                <a:spcPts val="0"/>
              </a:spcAft>
              <a:buNone/>
            </a:pPr>
            <a:r>
              <a:rPr lang="es-ES_tradnl" sz="3600" b="0" i="1" u="none" strike="noStrike" cap="none" noProof="0" dirty="0">
                <a:solidFill>
                  <a:srgbClr val="846C69"/>
                </a:solidFill>
                <a:latin typeface="Arial"/>
                <a:ea typeface="Arial"/>
                <a:cs typeface="Arial"/>
                <a:sym typeface="Arial"/>
              </a:rPr>
              <a:t>Film on IYRP YouTube</a:t>
            </a:r>
            <a:endParaRPr lang="es-ES_tradnl" noProof="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4"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98" name="Google Shape;98;p4"/>
          <p:cNvPicPr preferRelativeResize="0"/>
          <p:nvPr/>
        </p:nvPicPr>
        <p:blipFill rotWithShape="1">
          <a:blip r:embed="rId4">
            <a:alphaModFix/>
          </a:blip>
          <a:srcRect/>
          <a:stretch/>
        </p:blipFill>
        <p:spPr>
          <a:xfrm>
            <a:off x="1294310" y="0"/>
            <a:ext cx="20574001" cy="1371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6"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3" name="Picture 2" descr="A map of the world with different animals&#10;&#10;AI-generated content may be incorrect.">
            <a:extLst>
              <a:ext uri="{FF2B5EF4-FFF2-40B4-BE49-F238E27FC236}">
                <a16:creationId xmlns:a16="http://schemas.microsoft.com/office/drawing/2014/main" id="{C325A24E-A1AB-900D-56E4-B8B06B7148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2000"/>
                    </a14:imgEffect>
                  </a14:imgLayer>
                </a14:imgProps>
              </a:ext>
            </a:extLst>
          </a:blip>
          <a:stretch>
            <a:fillRect/>
          </a:stretch>
        </p:blipFill>
        <p:spPr>
          <a:xfrm>
            <a:off x="2035235" y="0"/>
            <a:ext cx="19209735" cy="1371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BE0C28BB-02CC-43B3-BCAD-F4D241C64360}"/>
            </a:ext>
          </a:extLst>
        </p:cNvPr>
        <p:cNvGrpSpPr/>
        <p:nvPr/>
      </p:nvGrpSpPr>
      <p:grpSpPr>
        <a:xfrm>
          <a:off x="0" y="0"/>
          <a:ext cx="0" cy="0"/>
          <a:chOff x="0" y="0"/>
          <a:chExt cx="0" cy="0"/>
        </a:xfrm>
      </p:grpSpPr>
      <p:pic>
        <p:nvPicPr>
          <p:cNvPr id="103" name="Google Shape;103;p36" descr="Image">
            <a:extLst>
              <a:ext uri="{FF2B5EF4-FFF2-40B4-BE49-F238E27FC236}">
                <a16:creationId xmlns:a16="http://schemas.microsoft.com/office/drawing/2014/main" id="{4CD8CD15-DEEF-91D1-42DC-36F7032BADA8}"/>
              </a:ext>
            </a:extLst>
          </p:cNvPr>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104" name="Google Shape;104;p36">
            <a:extLst>
              <a:ext uri="{FF2B5EF4-FFF2-40B4-BE49-F238E27FC236}">
                <a16:creationId xmlns:a16="http://schemas.microsoft.com/office/drawing/2014/main" id="{212DB6BE-F4B4-5B31-6E8C-B8665DE32799}"/>
              </a:ext>
            </a:extLst>
          </p:cNvPr>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1200" b="1" i="1" u="none" strike="noStrike" cap="none" noProof="0" dirty="0">
                <a:solidFill>
                  <a:srgbClr val="FFFFFF"/>
                </a:solidFill>
                <a:latin typeface="Arial"/>
                <a:ea typeface="Arial"/>
                <a:cs typeface="Arial"/>
                <a:sym typeface="Arial"/>
              </a:rPr>
              <a:t>© Kalyan Varma</a:t>
            </a:r>
          </a:p>
          <a:p>
            <a:pPr marL="0" marR="0" lvl="0" indent="0" algn="l" rtl="0">
              <a:lnSpc>
                <a:spcPct val="100000"/>
              </a:lnSpc>
              <a:spcBef>
                <a:spcPts val="0"/>
              </a:spcBef>
              <a:spcAft>
                <a:spcPts val="0"/>
              </a:spcAft>
              <a:buClr>
                <a:srgbClr val="000000"/>
              </a:buClr>
              <a:buSzPts val="1200"/>
              <a:buFont typeface="Helvetica Neue"/>
              <a:buNone/>
            </a:pPr>
            <a:endParaRPr lang="es-ES_tradnl" sz="1200" b="1" i="0" u="none" strike="noStrike" cap="none" noProof="0" dirty="0">
              <a:solidFill>
                <a:schemeClr val="lt1"/>
              </a:solidFill>
              <a:latin typeface="Arial"/>
              <a:ea typeface="Arial"/>
              <a:cs typeface="Arial"/>
              <a:sym typeface="Arial"/>
            </a:endParaRPr>
          </a:p>
        </p:txBody>
      </p:sp>
      <p:grpSp>
        <p:nvGrpSpPr>
          <p:cNvPr id="2" name="Group 1">
            <a:extLst>
              <a:ext uri="{FF2B5EF4-FFF2-40B4-BE49-F238E27FC236}">
                <a16:creationId xmlns:a16="http://schemas.microsoft.com/office/drawing/2014/main" id="{9FEFF0A3-A4E7-6747-315E-44AB65CAEFB5}"/>
              </a:ext>
            </a:extLst>
          </p:cNvPr>
          <p:cNvGrpSpPr/>
          <p:nvPr/>
        </p:nvGrpSpPr>
        <p:grpSpPr>
          <a:xfrm>
            <a:off x="-22171" y="3111013"/>
            <a:ext cx="23221357" cy="10632377"/>
            <a:chOff x="-22172" y="3111013"/>
            <a:chExt cx="24406172" cy="10632377"/>
          </a:xfrm>
        </p:grpSpPr>
        <p:pic>
          <p:nvPicPr>
            <p:cNvPr id="4" name="Google Shape;111;p10">
              <a:extLst>
                <a:ext uri="{FF2B5EF4-FFF2-40B4-BE49-F238E27FC236}">
                  <a16:creationId xmlns:a16="http://schemas.microsoft.com/office/drawing/2014/main" id="{B448DC1B-9430-A8E2-4471-B22E165F4A69}"/>
                </a:ext>
              </a:extLst>
            </p:cNvPr>
            <p:cNvPicPr preferRelativeResize="0"/>
            <p:nvPr/>
          </p:nvPicPr>
          <p:blipFill rotWithShape="1">
            <a:blip r:embed="rId4">
              <a:alphaModFix/>
            </a:blip>
            <a:srcRect l="36498"/>
            <a:stretch/>
          </p:blipFill>
          <p:spPr>
            <a:xfrm flipH="1">
              <a:off x="-22172" y="8550905"/>
              <a:ext cx="5245913" cy="5163133"/>
            </a:xfrm>
            <a:prstGeom prst="rect">
              <a:avLst/>
            </a:prstGeom>
            <a:noFill/>
            <a:ln>
              <a:noFill/>
            </a:ln>
          </p:spPr>
        </p:pic>
        <p:pic>
          <p:nvPicPr>
            <p:cNvPr id="5" name="Google Shape;112;p10">
              <a:extLst>
                <a:ext uri="{FF2B5EF4-FFF2-40B4-BE49-F238E27FC236}">
                  <a16:creationId xmlns:a16="http://schemas.microsoft.com/office/drawing/2014/main" id="{10B8D5B5-2901-6CF5-5D83-5446E87CA916}"/>
                </a:ext>
              </a:extLst>
            </p:cNvPr>
            <p:cNvPicPr preferRelativeResize="0"/>
            <p:nvPr/>
          </p:nvPicPr>
          <p:blipFill rotWithShape="1">
            <a:blip r:embed="rId5">
              <a:alphaModFix/>
            </a:blip>
            <a:srcRect l="28466" t="4432" r="26741"/>
            <a:stretch/>
          </p:blipFill>
          <p:spPr>
            <a:xfrm>
              <a:off x="10215548" y="3144844"/>
              <a:ext cx="3988746" cy="5531634"/>
            </a:xfrm>
            <a:prstGeom prst="rect">
              <a:avLst/>
            </a:prstGeom>
            <a:noFill/>
            <a:ln>
              <a:noFill/>
            </a:ln>
          </p:spPr>
        </p:pic>
        <p:pic>
          <p:nvPicPr>
            <p:cNvPr id="6" name="Google Shape;113;p10">
              <a:extLst>
                <a:ext uri="{FF2B5EF4-FFF2-40B4-BE49-F238E27FC236}">
                  <a16:creationId xmlns:a16="http://schemas.microsoft.com/office/drawing/2014/main" id="{20D47D74-4CF9-3822-096B-388DA8EA0989}"/>
                </a:ext>
              </a:extLst>
            </p:cNvPr>
            <p:cNvPicPr preferRelativeResize="0"/>
            <p:nvPr/>
          </p:nvPicPr>
          <p:blipFill rotWithShape="1">
            <a:blip r:embed="rId6">
              <a:alphaModFix/>
            </a:blip>
            <a:srcRect l="54062" r="2317" b="16470"/>
            <a:stretch/>
          </p:blipFill>
          <p:spPr>
            <a:xfrm>
              <a:off x="10215548" y="8655856"/>
              <a:ext cx="3988746" cy="5060144"/>
            </a:xfrm>
            <a:prstGeom prst="rect">
              <a:avLst/>
            </a:prstGeom>
            <a:noFill/>
            <a:ln>
              <a:noFill/>
            </a:ln>
          </p:spPr>
        </p:pic>
        <p:pic>
          <p:nvPicPr>
            <p:cNvPr id="7" name="Google Shape;114;p10">
              <a:extLst>
                <a:ext uri="{FF2B5EF4-FFF2-40B4-BE49-F238E27FC236}">
                  <a16:creationId xmlns:a16="http://schemas.microsoft.com/office/drawing/2014/main" id="{25B82DB3-7579-BA20-7845-312A68AB4919}"/>
                </a:ext>
              </a:extLst>
            </p:cNvPr>
            <p:cNvPicPr preferRelativeResize="0"/>
            <p:nvPr/>
          </p:nvPicPr>
          <p:blipFill rotWithShape="1">
            <a:blip r:embed="rId7">
              <a:alphaModFix/>
            </a:blip>
            <a:srcRect l="14310" r="33081"/>
            <a:stretch/>
          </p:blipFill>
          <p:spPr>
            <a:xfrm>
              <a:off x="14204293" y="7143679"/>
              <a:ext cx="5179364" cy="6572321"/>
            </a:xfrm>
            <a:prstGeom prst="rect">
              <a:avLst/>
            </a:prstGeom>
            <a:noFill/>
            <a:ln>
              <a:noFill/>
            </a:ln>
          </p:spPr>
        </p:pic>
        <p:pic>
          <p:nvPicPr>
            <p:cNvPr id="17" name="Google Shape;117;p10">
              <a:extLst>
                <a:ext uri="{FF2B5EF4-FFF2-40B4-BE49-F238E27FC236}">
                  <a16:creationId xmlns:a16="http://schemas.microsoft.com/office/drawing/2014/main" id="{A00F8D17-066A-D3C3-09E5-3ED52C6E1FD0}"/>
                </a:ext>
              </a:extLst>
            </p:cNvPr>
            <p:cNvPicPr preferRelativeResize="0"/>
            <p:nvPr/>
          </p:nvPicPr>
          <p:blipFill rotWithShape="1">
            <a:blip r:embed="rId8">
              <a:alphaModFix/>
            </a:blip>
            <a:srcRect l="24515" t="10990" r="29004"/>
            <a:stretch/>
          </p:blipFill>
          <p:spPr>
            <a:xfrm>
              <a:off x="19368084" y="3140365"/>
              <a:ext cx="5015916" cy="5040833"/>
            </a:xfrm>
            <a:prstGeom prst="rect">
              <a:avLst/>
            </a:prstGeom>
            <a:noFill/>
            <a:ln>
              <a:noFill/>
            </a:ln>
          </p:spPr>
        </p:pic>
        <p:pic>
          <p:nvPicPr>
            <p:cNvPr id="9" name="Google Shape;119;p10">
              <a:extLst>
                <a:ext uri="{FF2B5EF4-FFF2-40B4-BE49-F238E27FC236}">
                  <a16:creationId xmlns:a16="http://schemas.microsoft.com/office/drawing/2014/main" id="{5DE75D42-8E30-616A-9951-1AC025B14768}"/>
                </a:ext>
              </a:extLst>
            </p:cNvPr>
            <p:cNvPicPr preferRelativeResize="0"/>
            <p:nvPr/>
          </p:nvPicPr>
          <p:blipFill rotWithShape="1">
            <a:blip r:embed="rId9">
              <a:alphaModFix/>
            </a:blip>
            <a:srcRect l="3156" t="13651"/>
            <a:stretch/>
          </p:blipFill>
          <p:spPr>
            <a:xfrm>
              <a:off x="19368084" y="7843468"/>
              <a:ext cx="5015916" cy="5872527"/>
            </a:xfrm>
            <a:prstGeom prst="rect">
              <a:avLst/>
            </a:prstGeom>
            <a:noFill/>
            <a:ln>
              <a:noFill/>
            </a:ln>
          </p:spPr>
        </p:pic>
        <p:pic>
          <p:nvPicPr>
            <p:cNvPr id="10" name="Google Shape;121;p10" descr="A group of people walking with camels&#10;&#10;AI-generated content may be incorrect.">
              <a:extLst>
                <a:ext uri="{FF2B5EF4-FFF2-40B4-BE49-F238E27FC236}">
                  <a16:creationId xmlns:a16="http://schemas.microsoft.com/office/drawing/2014/main" id="{EEC159BB-10C9-2076-CA67-7D45AE8FA1D9}"/>
                </a:ext>
              </a:extLst>
            </p:cNvPr>
            <p:cNvPicPr preferRelativeResize="0"/>
            <p:nvPr/>
          </p:nvPicPr>
          <p:blipFill rotWithShape="1">
            <a:blip r:embed="rId10">
              <a:alphaModFix/>
            </a:blip>
            <a:srcRect r="13945"/>
            <a:stretch/>
          </p:blipFill>
          <p:spPr>
            <a:xfrm>
              <a:off x="14185522" y="3140366"/>
              <a:ext cx="5199708" cy="4003313"/>
            </a:xfrm>
            <a:prstGeom prst="rect">
              <a:avLst/>
            </a:prstGeom>
            <a:noFill/>
            <a:ln>
              <a:noFill/>
            </a:ln>
          </p:spPr>
        </p:pic>
        <p:pic>
          <p:nvPicPr>
            <p:cNvPr id="11" name="Google Shape;124;p10">
              <a:extLst>
                <a:ext uri="{FF2B5EF4-FFF2-40B4-BE49-F238E27FC236}">
                  <a16:creationId xmlns:a16="http://schemas.microsoft.com/office/drawing/2014/main" id="{25A4B28B-1354-5345-0EBF-589A7B4D0166}"/>
                </a:ext>
              </a:extLst>
            </p:cNvPr>
            <p:cNvPicPr preferRelativeResize="0"/>
            <p:nvPr/>
          </p:nvPicPr>
          <p:blipFill rotWithShape="1">
            <a:blip r:embed="rId11">
              <a:alphaModFix/>
            </a:blip>
            <a:srcRect l="237" t="308" r="33545"/>
            <a:stretch/>
          </p:blipFill>
          <p:spPr>
            <a:xfrm>
              <a:off x="-2360" y="3111013"/>
              <a:ext cx="5488194" cy="5498667"/>
            </a:xfrm>
            <a:prstGeom prst="rect">
              <a:avLst/>
            </a:prstGeom>
            <a:noFill/>
            <a:ln>
              <a:noFill/>
            </a:ln>
          </p:spPr>
        </p:pic>
        <p:grpSp>
          <p:nvGrpSpPr>
            <p:cNvPr id="12" name="Google Shape;127;p10">
              <a:extLst>
                <a:ext uri="{FF2B5EF4-FFF2-40B4-BE49-F238E27FC236}">
                  <a16:creationId xmlns:a16="http://schemas.microsoft.com/office/drawing/2014/main" id="{19175F22-EC52-9D0D-C6A7-BF19C6F871D6}"/>
                </a:ext>
              </a:extLst>
            </p:cNvPr>
            <p:cNvGrpSpPr/>
            <p:nvPr/>
          </p:nvGrpSpPr>
          <p:grpSpPr>
            <a:xfrm>
              <a:off x="5198472" y="3140366"/>
              <a:ext cx="5017076" cy="10603024"/>
              <a:chOff x="-9788" y="3112029"/>
              <a:chExt cx="5017076" cy="10603024"/>
            </a:xfrm>
          </p:grpSpPr>
          <p:pic>
            <p:nvPicPr>
              <p:cNvPr id="13" name="Google Shape;128;p10" descr="A person on a snowmobile with a herd of reindeer&#10;&#10;AI-generated content may be incorrect.">
                <a:extLst>
                  <a:ext uri="{FF2B5EF4-FFF2-40B4-BE49-F238E27FC236}">
                    <a16:creationId xmlns:a16="http://schemas.microsoft.com/office/drawing/2014/main" id="{6FD4DF32-884D-37E8-F701-E9441C457CB9}"/>
                  </a:ext>
                </a:extLst>
              </p:cNvPr>
              <p:cNvPicPr preferRelativeResize="0"/>
              <p:nvPr/>
            </p:nvPicPr>
            <p:blipFill rotWithShape="1">
              <a:blip r:embed="rId12">
                <a:alphaModFix/>
              </a:blip>
              <a:srcRect l="21152" r="17217"/>
              <a:stretch/>
            </p:blipFill>
            <p:spPr>
              <a:xfrm>
                <a:off x="-9788" y="7841726"/>
                <a:ext cx="5017076" cy="5873327"/>
              </a:xfrm>
              <a:prstGeom prst="rect">
                <a:avLst/>
              </a:prstGeom>
              <a:noFill/>
              <a:ln>
                <a:noFill/>
              </a:ln>
            </p:spPr>
          </p:pic>
          <p:pic>
            <p:nvPicPr>
              <p:cNvPr id="15" name="Google Shape;130;p10">
                <a:extLst>
                  <a:ext uri="{FF2B5EF4-FFF2-40B4-BE49-F238E27FC236}">
                    <a16:creationId xmlns:a16="http://schemas.microsoft.com/office/drawing/2014/main" id="{41EDB768-45D1-1A01-ABD6-0984B6147993}"/>
                  </a:ext>
                </a:extLst>
              </p:cNvPr>
              <p:cNvPicPr preferRelativeResize="0"/>
              <p:nvPr/>
            </p:nvPicPr>
            <p:blipFill rotWithShape="1">
              <a:blip r:embed="rId13">
                <a:alphaModFix/>
              </a:blip>
              <a:srcRect l="10604" r="19846"/>
              <a:stretch/>
            </p:blipFill>
            <p:spPr>
              <a:xfrm>
                <a:off x="0" y="3112029"/>
                <a:ext cx="5007288" cy="4799741"/>
              </a:xfrm>
              <a:prstGeom prst="rect">
                <a:avLst/>
              </a:prstGeom>
              <a:noFill/>
              <a:ln>
                <a:noFill/>
              </a:ln>
            </p:spPr>
          </p:pic>
        </p:grpSp>
      </p:grpSp>
      <p:sp>
        <p:nvSpPr>
          <p:cNvPr id="19" name="Google Shape;115;p10">
            <a:extLst>
              <a:ext uri="{FF2B5EF4-FFF2-40B4-BE49-F238E27FC236}">
                <a16:creationId xmlns:a16="http://schemas.microsoft.com/office/drawing/2014/main" id="{A54B6D95-4E35-04A1-F82D-812E183C1294}"/>
              </a:ext>
            </a:extLst>
          </p:cNvPr>
          <p:cNvSpPr txBox="1">
            <a:spLocks noGrp="1"/>
          </p:cNvSpPr>
          <p:nvPr>
            <p:ph type="title"/>
          </p:nvPr>
        </p:nvSpPr>
        <p:spPr>
          <a:xfrm>
            <a:off x="704850" y="533399"/>
            <a:ext cx="21606510" cy="2002735"/>
          </a:xfrm>
          <a:prstGeom prst="rect">
            <a:avLst/>
          </a:prstGeom>
          <a:noFill/>
          <a:ln>
            <a:noFill/>
          </a:ln>
        </p:spPr>
        <p:txBody>
          <a:bodyPr spcFirstLastPara="1" wrap="square" lIns="50800" tIns="50800" rIns="50800" bIns="50800" anchor="ctr" anchorCtr="0">
            <a:normAutofit fontScale="90000"/>
          </a:bodyPr>
          <a:lstStyle/>
          <a:p>
            <a:r>
              <a:rPr lang="es-ES_tradnl" sz="9600" dirty="0">
                <a:solidFill>
                  <a:schemeClr val="bg1">
                    <a:lumMod val="50000"/>
                  </a:schemeClr>
                </a:solidFill>
              </a:rPr>
              <a:t>Diversidad de animales en los pastizales</a:t>
            </a:r>
          </a:p>
        </p:txBody>
      </p:sp>
      <p:sp>
        <p:nvSpPr>
          <p:cNvPr id="21" name="Google Shape;118;p10">
            <a:extLst>
              <a:ext uri="{FF2B5EF4-FFF2-40B4-BE49-F238E27FC236}">
                <a16:creationId xmlns:a16="http://schemas.microsoft.com/office/drawing/2014/main" id="{B0E2C8B2-0F18-2287-C288-470475AE2266}"/>
              </a:ext>
            </a:extLst>
          </p:cNvPr>
          <p:cNvSpPr txBox="1"/>
          <p:nvPr/>
        </p:nvSpPr>
        <p:spPr>
          <a:xfrm>
            <a:off x="18441588" y="7150317"/>
            <a:ext cx="6065623" cy="6801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dirty="0">
                <a:solidFill>
                  <a:srgbClr val="846C69"/>
                </a:solidFill>
                <a:latin typeface="Arial"/>
                <a:ea typeface="Arial"/>
                <a:cs typeface="Arial"/>
                <a:sym typeface="Arial"/>
              </a:rPr>
              <a:t>Bison USA </a:t>
            </a:r>
            <a:r>
              <a:rPr lang="es-ES_tradnl" sz="2400" b="1" i="1" u="none" strike="noStrike" cap="none" noProof="0" dirty="0">
                <a:solidFill>
                  <a:srgbClr val="846C69"/>
                </a:solidFill>
                <a:latin typeface="Arial"/>
                <a:ea typeface="Arial"/>
                <a:cs typeface="Arial"/>
                <a:sym typeface="Arial"/>
              </a:rPr>
              <a:t>© David Restivo</a:t>
            </a:r>
            <a:endParaRPr lang="es-ES_tradnl" sz="2800" b="1" i="1" u="none" strike="noStrike" cap="none" noProof="0" dirty="0">
              <a:solidFill>
                <a:srgbClr val="846C69"/>
              </a:solidFill>
              <a:latin typeface="Arial"/>
              <a:ea typeface="Arial"/>
              <a:cs typeface="Arial"/>
              <a:sym typeface="Arial"/>
            </a:endParaRPr>
          </a:p>
        </p:txBody>
      </p:sp>
      <p:sp>
        <p:nvSpPr>
          <p:cNvPr id="22" name="Google Shape;120;p10">
            <a:extLst>
              <a:ext uri="{FF2B5EF4-FFF2-40B4-BE49-F238E27FC236}">
                <a16:creationId xmlns:a16="http://schemas.microsoft.com/office/drawing/2014/main" id="{C84F6CEA-0B5D-48D1-C266-1FD002BF229A}"/>
              </a:ext>
            </a:extLst>
          </p:cNvPr>
          <p:cNvSpPr txBox="1"/>
          <p:nvPr/>
        </p:nvSpPr>
        <p:spPr>
          <a:xfrm>
            <a:off x="18487279" y="12222637"/>
            <a:ext cx="4431300" cy="160040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dirty="0">
                <a:solidFill>
                  <a:srgbClr val="FFFFFF"/>
                </a:solidFill>
                <a:latin typeface="Arial"/>
                <a:ea typeface="Arial"/>
                <a:cs typeface="Arial"/>
                <a:sym typeface="Arial"/>
              </a:rPr>
              <a:t>Cow dog and horse Navajo Nation </a:t>
            </a:r>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dirty="0">
                <a:solidFill>
                  <a:srgbClr val="FFFFFF"/>
                </a:solidFill>
                <a:latin typeface="Arial"/>
                <a:ea typeface="Arial"/>
                <a:cs typeface="Arial"/>
                <a:sym typeface="Arial"/>
              </a:rPr>
              <a:t>© Michael Benanav </a:t>
            </a:r>
            <a:endParaRPr lang="es-ES_tradnl" sz="3600" b="1" i="0" u="none" strike="noStrike" cap="none" noProof="0" dirty="0">
              <a:solidFill>
                <a:schemeClr val="lt1"/>
              </a:solidFill>
              <a:latin typeface="Arial"/>
              <a:ea typeface="Arial"/>
              <a:cs typeface="Arial"/>
              <a:sym typeface="Arial"/>
            </a:endParaRPr>
          </a:p>
        </p:txBody>
      </p:sp>
      <p:sp>
        <p:nvSpPr>
          <p:cNvPr id="23" name="Google Shape;122;p10">
            <a:extLst>
              <a:ext uri="{FF2B5EF4-FFF2-40B4-BE49-F238E27FC236}">
                <a16:creationId xmlns:a16="http://schemas.microsoft.com/office/drawing/2014/main" id="{8B86EC2A-DA51-F7E0-732A-C28ACF23EC82}"/>
              </a:ext>
            </a:extLst>
          </p:cNvPr>
          <p:cNvSpPr txBox="1"/>
          <p:nvPr/>
        </p:nvSpPr>
        <p:spPr>
          <a:xfrm>
            <a:off x="13513056" y="6021795"/>
            <a:ext cx="55179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dirty="0">
                <a:solidFill>
                  <a:srgbClr val="FFFFFF"/>
                </a:solidFill>
                <a:latin typeface="Arial"/>
                <a:ea typeface="Arial"/>
                <a:cs typeface="Arial"/>
                <a:sym typeface="Arial"/>
              </a:rPr>
              <a:t>Camels and donkey Niger </a:t>
            </a:r>
            <a:endParaRPr lang="es-ES_tradnl" noProof="0" dirty="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dirty="0">
                <a:solidFill>
                  <a:srgbClr val="FFFFFF"/>
                </a:solidFill>
                <a:latin typeface="Arial"/>
                <a:ea typeface="Arial"/>
                <a:cs typeface="Arial"/>
                <a:sym typeface="Arial"/>
              </a:rPr>
              <a:t>© </a:t>
            </a:r>
            <a:r>
              <a:rPr lang="es-ES_tradnl" sz="2400" b="1" i="1" noProof="0" dirty="0">
                <a:solidFill>
                  <a:srgbClr val="FFFFFF"/>
                </a:solidFill>
              </a:rPr>
              <a:t>Tim Dirven</a:t>
            </a:r>
            <a:endParaRPr lang="es-ES_tradnl" sz="3200" b="1" i="0" u="none" strike="noStrike" cap="none" noProof="0" dirty="0">
              <a:solidFill>
                <a:schemeClr val="lt1"/>
              </a:solidFill>
              <a:latin typeface="Arial"/>
              <a:ea typeface="Arial"/>
              <a:cs typeface="Arial"/>
              <a:sym typeface="Arial"/>
            </a:endParaRPr>
          </a:p>
        </p:txBody>
      </p:sp>
      <p:sp>
        <p:nvSpPr>
          <p:cNvPr id="24" name="Google Shape;123;p10">
            <a:extLst>
              <a:ext uri="{FF2B5EF4-FFF2-40B4-BE49-F238E27FC236}">
                <a16:creationId xmlns:a16="http://schemas.microsoft.com/office/drawing/2014/main" id="{11E6FC62-AA9F-AFD3-073E-AD815F934740}"/>
              </a:ext>
            </a:extLst>
          </p:cNvPr>
          <p:cNvSpPr txBox="1"/>
          <p:nvPr/>
        </p:nvSpPr>
        <p:spPr>
          <a:xfrm>
            <a:off x="13513054" y="12723859"/>
            <a:ext cx="57423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dirty="0">
                <a:solidFill>
                  <a:srgbClr val="FFFFFF"/>
                </a:solidFill>
                <a:latin typeface="Arial"/>
                <a:ea typeface="Arial"/>
                <a:cs typeface="Arial"/>
                <a:sym typeface="Arial"/>
              </a:rPr>
              <a:t>Llamas Bolivia </a:t>
            </a:r>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dirty="0">
                <a:solidFill>
                  <a:srgbClr val="FFFFFF"/>
                </a:solidFill>
                <a:latin typeface="Arial"/>
                <a:ea typeface="Arial"/>
                <a:cs typeface="Arial"/>
                <a:sym typeface="Arial"/>
              </a:rPr>
              <a:t>© Michael Benanav</a:t>
            </a:r>
            <a:endParaRPr lang="es-ES_tradnl" sz="3600" b="1" i="0" u="none" strike="noStrike" cap="none" noProof="0" dirty="0">
              <a:solidFill>
                <a:schemeClr val="lt1"/>
              </a:solidFill>
              <a:latin typeface="Arial"/>
              <a:ea typeface="Arial"/>
              <a:cs typeface="Arial"/>
              <a:sym typeface="Arial"/>
            </a:endParaRPr>
          </a:p>
        </p:txBody>
      </p:sp>
      <p:sp>
        <p:nvSpPr>
          <p:cNvPr id="25" name="Google Shape;125;p10">
            <a:extLst>
              <a:ext uri="{FF2B5EF4-FFF2-40B4-BE49-F238E27FC236}">
                <a16:creationId xmlns:a16="http://schemas.microsoft.com/office/drawing/2014/main" id="{0F014079-52FF-B9A9-9B89-5923E359A207}"/>
              </a:ext>
            </a:extLst>
          </p:cNvPr>
          <p:cNvSpPr txBox="1"/>
          <p:nvPr/>
        </p:nvSpPr>
        <p:spPr>
          <a:xfrm>
            <a:off x="39489" y="7517945"/>
            <a:ext cx="7482469"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dirty="0">
                <a:solidFill>
                  <a:srgbClr val="AEB2B2"/>
                </a:solidFill>
                <a:latin typeface="Arial"/>
                <a:ea typeface="Arial"/>
                <a:cs typeface="Arial"/>
                <a:sym typeface="Arial"/>
              </a:rPr>
              <a:t>Maasai cattle Kenya </a:t>
            </a:r>
            <a:endParaRPr lang="es-ES_tradnl" noProof="0" dirty="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dirty="0">
                <a:solidFill>
                  <a:srgbClr val="AEB2B2"/>
                </a:solidFill>
                <a:latin typeface="Arial"/>
                <a:ea typeface="Arial"/>
                <a:cs typeface="Arial"/>
                <a:sym typeface="Arial"/>
              </a:rPr>
              <a:t>© Michael Benanav</a:t>
            </a:r>
            <a:endParaRPr lang="es-ES_tradnl" sz="3200" b="1" i="0" u="none" strike="noStrike" cap="none" noProof="0" dirty="0">
              <a:solidFill>
                <a:srgbClr val="AEB2B2"/>
              </a:solidFill>
              <a:latin typeface="Arial"/>
              <a:ea typeface="Arial"/>
              <a:cs typeface="Arial"/>
              <a:sym typeface="Arial"/>
            </a:endParaRPr>
          </a:p>
        </p:txBody>
      </p:sp>
      <p:sp>
        <p:nvSpPr>
          <p:cNvPr id="26" name="Google Shape;126;p10">
            <a:extLst>
              <a:ext uri="{FF2B5EF4-FFF2-40B4-BE49-F238E27FC236}">
                <a16:creationId xmlns:a16="http://schemas.microsoft.com/office/drawing/2014/main" id="{BB0E6E17-04CE-F4DC-68EC-081B3413A6C1}"/>
              </a:ext>
            </a:extLst>
          </p:cNvPr>
          <p:cNvSpPr txBox="1"/>
          <p:nvPr/>
        </p:nvSpPr>
        <p:spPr>
          <a:xfrm>
            <a:off x="25519" y="13043256"/>
            <a:ext cx="4945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dirty="0">
                <a:solidFill>
                  <a:srgbClr val="FFFFFF"/>
                </a:solidFill>
                <a:latin typeface="Arial"/>
                <a:ea typeface="Arial"/>
                <a:cs typeface="Arial"/>
                <a:sym typeface="Arial"/>
              </a:rPr>
              <a:t>Yak Mongolia </a:t>
            </a:r>
            <a:r>
              <a:rPr lang="es-ES_tradnl" sz="2400" b="1" i="1" u="none" strike="noStrike" cap="none" noProof="0" dirty="0">
                <a:solidFill>
                  <a:srgbClr val="FFFFFF"/>
                </a:solidFill>
                <a:latin typeface="Arial"/>
                <a:ea typeface="Arial"/>
                <a:cs typeface="Arial"/>
                <a:sym typeface="Arial"/>
              </a:rPr>
              <a:t>© Rita Willaert</a:t>
            </a:r>
            <a:endParaRPr lang="es-ES_tradnl" sz="3600" b="1" i="1" u="none" strike="noStrike" cap="none" noProof="0" dirty="0">
              <a:solidFill>
                <a:schemeClr val="lt1"/>
              </a:solidFill>
              <a:latin typeface="Arial"/>
              <a:ea typeface="Arial"/>
              <a:cs typeface="Arial"/>
              <a:sym typeface="Arial"/>
            </a:endParaRPr>
          </a:p>
        </p:txBody>
      </p:sp>
      <p:sp>
        <p:nvSpPr>
          <p:cNvPr id="27" name="Google Shape;129;p10">
            <a:extLst>
              <a:ext uri="{FF2B5EF4-FFF2-40B4-BE49-F238E27FC236}">
                <a16:creationId xmlns:a16="http://schemas.microsoft.com/office/drawing/2014/main" id="{5C56B8F2-A5C0-9425-DD47-BEB88CAA2DD5}"/>
              </a:ext>
            </a:extLst>
          </p:cNvPr>
          <p:cNvSpPr txBox="1"/>
          <p:nvPr/>
        </p:nvSpPr>
        <p:spPr>
          <a:xfrm>
            <a:off x="4994151" y="12649585"/>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dirty="0">
                <a:solidFill>
                  <a:srgbClr val="FFFFFF"/>
                </a:solidFill>
                <a:latin typeface="Arial"/>
                <a:ea typeface="Arial"/>
                <a:cs typeface="Arial"/>
                <a:sym typeface="Arial"/>
              </a:rPr>
              <a:t>Reindeer Norway </a:t>
            </a:r>
            <a:endParaRPr lang="es-ES_tradnl" noProof="0" dirty="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dirty="0">
                <a:solidFill>
                  <a:srgbClr val="FFFFFF"/>
                </a:solidFill>
                <a:latin typeface="Arial"/>
                <a:ea typeface="Arial"/>
                <a:cs typeface="Arial"/>
                <a:sym typeface="Arial"/>
              </a:rPr>
              <a:t>© Kia Krarup Hansen</a:t>
            </a:r>
            <a:endParaRPr lang="es-ES_tradnl" sz="3600" b="1" i="0" u="none" strike="noStrike" cap="none" noProof="0" dirty="0">
              <a:solidFill>
                <a:schemeClr val="lt1"/>
              </a:solidFill>
              <a:latin typeface="Arial"/>
              <a:ea typeface="Arial"/>
              <a:cs typeface="Arial"/>
              <a:sym typeface="Arial"/>
            </a:endParaRPr>
          </a:p>
        </p:txBody>
      </p:sp>
      <p:sp>
        <p:nvSpPr>
          <p:cNvPr id="28" name="Google Shape;131;p10">
            <a:extLst>
              <a:ext uri="{FF2B5EF4-FFF2-40B4-BE49-F238E27FC236}">
                <a16:creationId xmlns:a16="http://schemas.microsoft.com/office/drawing/2014/main" id="{FD34BA8D-A8E2-02E9-C1F2-23E1232FA6FC}"/>
              </a:ext>
            </a:extLst>
          </p:cNvPr>
          <p:cNvSpPr txBox="1"/>
          <p:nvPr/>
        </p:nvSpPr>
        <p:spPr>
          <a:xfrm>
            <a:off x="4995139" y="6854064"/>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1" u="none" strike="noStrike" cap="none" noProof="0" dirty="0">
                <a:solidFill>
                  <a:srgbClr val="FFFFFF"/>
                </a:solidFill>
                <a:latin typeface="Arial"/>
                <a:ea typeface="Arial"/>
                <a:cs typeface="Arial"/>
                <a:sym typeface="Arial"/>
              </a:rPr>
              <a:t>Sheep &amp; goats Turkey </a:t>
            </a:r>
            <a:endParaRPr lang="es-ES_tradnl" noProof="0" dirty="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dirty="0">
                <a:solidFill>
                  <a:srgbClr val="FFFFFF"/>
                </a:solidFill>
                <a:latin typeface="Arial"/>
                <a:ea typeface="Arial"/>
                <a:cs typeface="Arial"/>
                <a:sym typeface="Arial"/>
              </a:rPr>
              <a:t>© Michael Benanav</a:t>
            </a:r>
            <a:endParaRPr lang="es-ES_tradnl" sz="3600" b="1" i="0" u="none" strike="noStrike" cap="none" noProof="0" dirty="0">
              <a:solidFill>
                <a:schemeClr val="lt1"/>
              </a:solidFill>
              <a:latin typeface="Arial"/>
              <a:ea typeface="Arial"/>
              <a:cs typeface="Arial"/>
              <a:sym typeface="Arial"/>
            </a:endParaRPr>
          </a:p>
        </p:txBody>
      </p:sp>
      <p:sp>
        <p:nvSpPr>
          <p:cNvPr id="29" name="Google Shape;132;p10">
            <a:extLst>
              <a:ext uri="{FF2B5EF4-FFF2-40B4-BE49-F238E27FC236}">
                <a16:creationId xmlns:a16="http://schemas.microsoft.com/office/drawing/2014/main" id="{9414102E-4E0A-9B79-BE98-76C85E564120}"/>
              </a:ext>
            </a:extLst>
          </p:cNvPr>
          <p:cNvSpPr txBox="1"/>
          <p:nvPr/>
        </p:nvSpPr>
        <p:spPr>
          <a:xfrm>
            <a:off x="9779172" y="12609150"/>
            <a:ext cx="49458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dirty="0">
                <a:solidFill>
                  <a:srgbClr val="FFFFFF"/>
                </a:solidFill>
                <a:latin typeface="Arial"/>
                <a:ea typeface="Arial"/>
                <a:cs typeface="Arial"/>
                <a:sym typeface="Arial"/>
              </a:rPr>
              <a:t>Duck India</a:t>
            </a:r>
            <a:endParaRPr lang="es-ES_tradnl" noProof="0" dirty="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dirty="0">
                <a:solidFill>
                  <a:srgbClr val="FFFFFF"/>
                </a:solidFill>
                <a:latin typeface="Arial"/>
                <a:ea typeface="Arial"/>
                <a:cs typeface="Arial"/>
                <a:sym typeface="Arial"/>
              </a:rPr>
              <a:t>© </a:t>
            </a:r>
            <a:r>
              <a:rPr lang="es-ES_tradnl" sz="2400" b="1" i="1" noProof="0" dirty="0">
                <a:solidFill>
                  <a:srgbClr val="FFFFFF"/>
                </a:solidFill>
              </a:rPr>
              <a:t>Mr. Vinodh</a:t>
            </a:r>
            <a:endParaRPr lang="es-ES_tradnl" sz="3600" b="1" i="1" u="none" strike="noStrike" cap="none" noProof="0" dirty="0">
              <a:solidFill>
                <a:schemeClr val="lt1"/>
              </a:solidFill>
              <a:latin typeface="Arial"/>
              <a:ea typeface="Arial"/>
              <a:cs typeface="Arial"/>
              <a:sym typeface="Arial"/>
            </a:endParaRPr>
          </a:p>
        </p:txBody>
      </p:sp>
      <p:sp>
        <p:nvSpPr>
          <p:cNvPr id="30" name="Google Shape;133;p10">
            <a:extLst>
              <a:ext uri="{FF2B5EF4-FFF2-40B4-BE49-F238E27FC236}">
                <a16:creationId xmlns:a16="http://schemas.microsoft.com/office/drawing/2014/main" id="{B5CF004B-389E-A39E-6B5C-8F6F9EC3FDF2}"/>
              </a:ext>
            </a:extLst>
          </p:cNvPr>
          <p:cNvSpPr txBox="1"/>
          <p:nvPr/>
        </p:nvSpPr>
        <p:spPr>
          <a:xfrm>
            <a:off x="9781656" y="7557332"/>
            <a:ext cx="49458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dirty="0">
                <a:solidFill>
                  <a:srgbClr val="FFFFFF"/>
                </a:solidFill>
                <a:latin typeface="Arial"/>
                <a:ea typeface="Arial"/>
                <a:cs typeface="Arial"/>
                <a:sym typeface="Arial"/>
              </a:rPr>
              <a:t>Wildlife Australia</a:t>
            </a:r>
            <a:endParaRPr lang="es-ES_tradnl" noProof="0" dirty="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dirty="0">
                <a:solidFill>
                  <a:srgbClr val="FFFFFF"/>
                </a:solidFill>
                <a:latin typeface="Arial"/>
                <a:ea typeface="Arial"/>
                <a:cs typeface="Arial"/>
                <a:sym typeface="Arial"/>
              </a:rPr>
              <a:t>© Caroline Jones</a:t>
            </a:r>
            <a:endParaRPr lang="es-ES_tradnl" sz="3600" b="1" i="1" u="none" strike="noStrike" cap="none" noProof="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2075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1" descr="A person riding a horse in a herd of cattle&#10;&#10;Description automatically generated with medium confidence"/>
          <p:cNvPicPr preferRelativeResize="0"/>
          <p:nvPr/>
        </p:nvPicPr>
        <p:blipFill rotWithShape="1">
          <a:blip r:embed="rId3">
            <a:alphaModFix/>
          </a:blip>
          <a:srcRect r="45993"/>
          <a:stretch/>
        </p:blipFill>
        <p:spPr>
          <a:xfrm>
            <a:off x="13256834" y="-27782"/>
            <a:ext cx="11137772" cy="13743782"/>
          </a:xfrm>
          <a:prstGeom prst="rect">
            <a:avLst/>
          </a:prstGeom>
          <a:noFill/>
          <a:ln>
            <a:noFill/>
          </a:ln>
        </p:spPr>
      </p:pic>
      <p:sp>
        <p:nvSpPr>
          <p:cNvPr id="139" name="Google Shape;139;p11"/>
          <p:cNvSpPr txBox="1">
            <a:spLocks noGrp="1"/>
          </p:cNvSpPr>
          <p:nvPr>
            <p:ph type="title"/>
          </p:nvPr>
        </p:nvSpPr>
        <p:spPr>
          <a:xfrm>
            <a:off x="704850" y="529389"/>
            <a:ext cx="15633258" cy="1623740"/>
          </a:xfrm>
          <a:prstGeom prst="rect">
            <a:avLst/>
          </a:prstGeom>
          <a:noFill/>
          <a:ln>
            <a:noFill/>
          </a:ln>
        </p:spPr>
        <p:txBody>
          <a:bodyPr spcFirstLastPara="1" wrap="square" lIns="50800" tIns="50800" rIns="50800" bIns="50800" anchor="ctr" anchorCtr="0">
            <a:normAutofit fontScale="90000"/>
          </a:bodyPr>
          <a:lstStyle/>
          <a:p>
            <a:r>
              <a:rPr lang="es-ES_tradnl" sz="9600" dirty="0">
                <a:solidFill>
                  <a:schemeClr val="bg1">
                    <a:lumMod val="50000"/>
                  </a:schemeClr>
                </a:solidFill>
              </a:rPr>
              <a:t>Breve historia del IYRP 2026</a:t>
            </a:r>
          </a:p>
        </p:txBody>
      </p:sp>
      <p:sp>
        <p:nvSpPr>
          <p:cNvPr id="140" name="Google Shape;140;p11"/>
          <p:cNvSpPr txBox="1">
            <a:spLocks noGrp="1"/>
          </p:cNvSpPr>
          <p:nvPr>
            <p:ph type="body" idx="1"/>
          </p:nvPr>
        </p:nvSpPr>
        <p:spPr>
          <a:xfrm>
            <a:off x="824653" y="3005110"/>
            <a:ext cx="11137772" cy="10710890"/>
          </a:xfrm>
          <a:prstGeom prst="rect">
            <a:avLst/>
          </a:prstGeom>
          <a:noFill/>
          <a:ln>
            <a:noFill/>
          </a:ln>
        </p:spPr>
        <p:txBody>
          <a:bodyPr spcFirstLastPara="1" wrap="square" lIns="50800" tIns="50800" rIns="50800" bIns="50800" anchor="ctr" anchorCtr="0">
            <a:normAutofit fontScale="92500" lnSpcReduction="10000"/>
          </a:bodyPr>
          <a:lstStyle/>
          <a:p>
            <a:r>
              <a:rPr lang="es-ES_tradnl" sz="4000" dirty="0">
                <a:solidFill>
                  <a:srgbClr val="8D4F3F"/>
                </a:solidFill>
              </a:rPr>
              <a:t>Congreso Internacional sobre Pastizales 2008 </a:t>
            </a:r>
            <a:br>
              <a:rPr lang="es-ES_tradnl" sz="4000" dirty="0">
                <a:solidFill>
                  <a:srgbClr val="8D4F3F"/>
                </a:solidFill>
              </a:rPr>
            </a:br>
            <a:endParaRPr lang="es-ES_tradnl" sz="4000" dirty="0">
              <a:solidFill>
                <a:srgbClr val="8D4F3F"/>
              </a:solidFill>
            </a:endParaRPr>
          </a:p>
          <a:p>
            <a:r>
              <a:rPr lang="es-ES_tradnl" sz="4000" dirty="0">
                <a:solidFill>
                  <a:srgbClr val="8D4F3F"/>
                </a:solidFill>
              </a:rPr>
              <a:t>Grupo de apoyo al Año Internacional de los Pastizales establecido en 2016.</a:t>
            </a:r>
            <a:br>
              <a:rPr lang="es-ES_tradnl" sz="4000" dirty="0">
                <a:solidFill>
                  <a:srgbClr val="8D4F3F"/>
                </a:solidFill>
              </a:rPr>
            </a:br>
            <a:endParaRPr lang="es-ES_tradnl" sz="4000" dirty="0">
              <a:solidFill>
                <a:srgbClr val="8D4F3F"/>
              </a:solidFill>
            </a:endParaRPr>
          </a:p>
          <a:p>
            <a:r>
              <a:rPr lang="es-ES_tradnl" sz="4000" dirty="0">
                <a:solidFill>
                  <a:srgbClr val="8D4F3F"/>
                </a:solidFill>
              </a:rPr>
              <a:t>En 2022, la Asamblea General de las Naciones Unidas declara 2026 como Año Internacional de los Pastizales.</a:t>
            </a:r>
            <a:br>
              <a:rPr lang="es-ES_tradnl" sz="4000" dirty="0">
                <a:solidFill>
                  <a:srgbClr val="8D4F3F"/>
                </a:solidFill>
              </a:rPr>
            </a:br>
            <a:endParaRPr lang="es-ES_tradnl" sz="4000" dirty="0">
              <a:solidFill>
                <a:srgbClr val="8D4F3F"/>
              </a:solidFill>
            </a:endParaRPr>
          </a:p>
          <a:p>
            <a:r>
              <a:rPr lang="es-ES_tradnl" sz="4000" dirty="0">
                <a:solidFill>
                  <a:srgbClr val="8D4F3F"/>
                </a:solidFill>
              </a:rPr>
              <a:t>La FAO como organismo principal de las Naciones Unidas. </a:t>
            </a:r>
          </a:p>
          <a:p>
            <a:r>
              <a:rPr lang="es-ES_tradnl" sz="4000" dirty="0">
                <a:solidFill>
                  <a:srgbClr val="8D4F3F"/>
                </a:solidFill>
              </a:rPr>
              <a:t>Alianza Mundial para el Año Internacional de los Pastizales, renombrada en 2024.</a:t>
            </a:r>
            <a:br>
              <a:rPr lang="es-ES_tradnl" sz="4000" dirty="0">
                <a:solidFill>
                  <a:srgbClr val="8D4F3F"/>
                </a:solidFill>
              </a:rPr>
            </a:br>
            <a:endParaRPr lang="es-ES_tradnl" sz="4000" dirty="0">
              <a:solidFill>
                <a:srgbClr val="8D4F3F"/>
              </a:solidFill>
            </a:endParaRPr>
          </a:p>
        </p:txBody>
      </p:sp>
      <p:pic>
        <p:nvPicPr>
          <p:cNvPr id="141" name="Google Shape;141;p1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142" name="Google Shape;142;p11"/>
          <p:cNvSpPr txBox="1"/>
          <p:nvPr/>
        </p:nvSpPr>
        <p:spPr>
          <a:xfrm>
            <a:off x="13383834" y="1305575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000" b="1" i="1" u="none" strike="noStrike" cap="none" noProof="0" dirty="0">
                <a:solidFill>
                  <a:srgbClr val="FFFFFF"/>
                </a:solidFill>
                <a:latin typeface="Proxima Nova" panose="020B0604020202020204" charset="0"/>
                <a:sym typeface="Arial"/>
              </a:rPr>
              <a:t>© Antolin Avuzela</a:t>
            </a:r>
            <a:endParaRPr lang="es-ES_tradnl" sz="1200" b="1" i="0" u="none" strike="noStrike" cap="none" noProof="0" dirty="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8" name="Google Shape;148;p37" descr="Image"/>
          <p:cNvPicPr preferRelativeResize="0"/>
          <p:nvPr/>
        </p:nvPicPr>
        <p:blipFill rotWithShape="1">
          <a:blip r:embed="rId3">
            <a:alphaModFix amt="74730"/>
          </a:blip>
          <a:srcRect/>
          <a:stretch/>
        </p:blipFill>
        <p:spPr>
          <a:xfrm>
            <a:off x="23217878" y="-1096189"/>
            <a:ext cx="1206324" cy="15908375"/>
          </a:xfrm>
          <a:prstGeom prst="rect">
            <a:avLst/>
          </a:prstGeom>
          <a:noFill/>
          <a:ln>
            <a:noFill/>
          </a:ln>
        </p:spPr>
      </p:pic>
      <p:sp>
        <p:nvSpPr>
          <p:cNvPr id="149" name="Google Shape;149;p37"/>
          <p:cNvSpPr txBox="1"/>
          <p:nvPr/>
        </p:nvSpPr>
        <p:spPr>
          <a:xfrm>
            <a:off x="796900" y="5385501"/>
            <a:ext cx="4776300" cy="22860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dirty="0">
                <a:solidFill>
                  <a:srgbClr val="7E6562"/>
                </a:solidFill>
                <a:latin typeface="Proxima Nova" panose="020B0604020202020204" charset="0"/>
                <a:ea typeface="Helvetica Neue"/>
                <a:cs typeface="Helvetica Neue"/>
                <a:sym typeface="Helvetica Neue"/>
              </a:rPr>
              <a:t>Global Alliance</a:t>
            </a:r>
          </a:p>
          <a:p>
            <a:pPr marL="0" marR="0" lvl="0" indent="0" algn="ctr" rtl="0">
              <a:lnSpc>
                <a:spcPct val="100000"/>
              </a:lnSpc>
              <a:spcBef>
                <a:spcPts val="0"/>
              </a:spcBef>
              <a:spcAft>
                <a:spcPts val="0"/>
              </a:spcAft>
              <a:buClr>
                <a:srgbClr val="000000"/>
              </a:buClr>
              <a:buSzPts val="2400"/>
              <a:buFont typeface="Arial"/>
              <a:buNone/>
            </a:pPr>
            <a:r>
              <a:rPr lang="es-ES_tradnl" sz="2500" i="1" u="none" strike="noStrike" cap="none" noProof="0" dirty="0">
                <a:solidFill>
                  <a:schemeClr val="tx2">
                    <a:lumMod val="10000"/>
                  </a:schemeClr>
                </a:solidFill>
                <a:latin typeface="Proxima Nova" panose="020B0604020202020204" charset="0"/>
                <a:ea typeface="Helvetica Neue"/>
                <a:cs typeface="Helvetica Neue"/>
                <a:sym typeface="Helvetica Neue"/>
              </a:rPr>
              <a:t>Co-chairs, coordinators of Comms Team &amp; Working Groups, website &amp; listserv managers</a:t>
            </a:r>
          </a:p>
        </p:txBody>
      </p:sp>
      <p:sp>
        <p:nvSpPr>
          <p:cNvPr id="150" name="Google Shape;150;p37"/>
          <p:cNvSpPr txBox="1"/>
          <p:nvPr/>
        </p:nvSpPr>
        <p:spPr>
          <a:xfrm>
            <a:off x="10036010" y="2601426"/>
            <a:ext cx="7827300" cy="14304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dirty="0">
                <a:solidFill>
                  <a:srgbClr val="7E6562"/>
                </a:solidFill>
                <a:latin typeface="Proxima Nova" panose="020B0604020202020204" charset="0"/>
                <a:ea typeface="Helvetica Neue"/>
                <a:cs typeface="Helvetica Neue"/>
                <a:sym typeface="Helvetica Neue"/>
              </a:rPr>
              <a:t>General IYRP e-list</a:t>
            </a:r>
          </a:p>
          <a:p>
            <a:pPr marL="0" marR="0" lvl="0" indent="0" algn="ctr" rtl="0">
              <a:lnSpc>
                <a:spcPct val="100000"/>
              </a:lnSpc>
              <a:spcBef>
                <a:spcPts val="0"/>
              </a:spcBef>
              <a:spcAft>
                <a:spcPts val="0"/>
              </a:spcAft>
              <a:buClr>
                <a:srgbClr val="000000"/>
              </a:buClr>
              <a:buSzPts val="2400"/>
              <a:buFont typeface="Arial"/>
              <a:buNone/>
            </a:pPr>
            <a:r>
              <a:rPr lang="es-ES_tradnl" sz="2500" i="1" u="none" strike="noStrike" cap="none" noProof="0" dirty="0">
                <a:solidFill>
                  <a:schemeClr val="tx2">
                    <a:lumMod val="10000"/>
                  </a:schemeClr>
                </a:solidFill>
                <a:latin typeface="Proxima Nova" panose="020B0604020202020204" charset="0"/>
                <a:ea typeface="Helvetica Neue"/>
                <a:cs typeface="Helvetica Neue"/>
                <a:sym typeface="Helvetica Neue"/>
              </a:rPr>
              <a:t>~975 addresses primarily for info distribution</a:t>
            </a:r>
          </a:p>
        </p:txBody>
      </p:sp>
      <p:sp>
        <p:nvSpPr>
          <p:cNvPr id="151" name="Google Shape;151;p37"/>
          <p:cNvSpPr txBox="1"/>
          <p:nvPr/>
        </p:nvSpPr>
        <p:spPr>
          <a:xfrm>
            <a:off x="8364560" y="4823589"/>
            <a:ext cx="111702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dirty="0">
                <a:solidFill>
                  <a:srgbClr val="7E6562"/>
                </a:solidFill>
                <a:latin typeface="Proxima Nova" panose="020B0604020202020204" charset="0"/>
                <a:ea typeface="Helvetica Neue"/>
                <a:cs typeface="Helvetica Neue"/>
                <a:sym typeface="Helvetica Neue"/>
              </a:rPr>
              <a:t>International Support Group (ISG)</a:t>
            </a:r>
          </a:p>
          <a:p>
            <a:pPr marL="0" marR="0" lvl="0" indent="0" algn="ctr" rtl="0">
              <a:lnSpc>
                <a:spcPct val="100000"/>
              </a:lnSpc>
              <a:spcBef>
                <a:spcPts val="0"/>
              </a:spcBef>
              <a:spcAft>
                <a:spcPts val="0"/>
              </a:spcAft>
              <a:buClr>
                <a:srgbClr val="000000"/>
              </a:buClr>
              <a:buSzPts val="2400"/>
              <a:buFont typeface="Arial"/>
              <a:buNone/>
            </a:pPr>
            <a:r>
              <a:rPr lang="es-ES_tradnl" sz="2500" i="1" u="none" strike="noStrike" cap="none" noProof="0" dirty="0">
                <a:solidFill>
                  <a:schemeClr val="tx2">
                    <a:lumMod val="10000"/>
                  </a:schemeClr>
                </a:solidFill>
                <a:latin typeface="Proxima Nova" panose="020B0604020202020204" charset="0"/>
                <a:ea typeface="Helvetica Neue"/>
                <a:cs typeface="Helvetica Neue"/>
                <a:sym typeface="Helvetica Neue"/>
              </a:rPr>
              <a:t>~550 active partners, Friends of IYRP, including GCG members &amp; Global Alliance</a:t>
            </a:r>
          </a:p>
        </p:txBody>
      </p:sp>
      <p:sp>
        <p:nvSpPr>
          <p:cNvPr id="152" name="Google Shape;152;p37"/>
          <p:cNvSpPr txBox="1"/>
          <p:nvPr/>
        </p:nvSpPr>
        <p:spPr>
          <a:xfrm>
            <a:off x="7346660" y="7243614"/>
            <a:ext cx="13206000" cy="1882528"/>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dirty="0">
                <a:solidFill>
                  <a:srgbClr val="7E6562"/>
                </a:solidFill>
                <a:latin typeface="Proxima Nova" panose="020B0604020202020204" charset="0"/>
                <a:ea typeface="Helvetica Neue"/>
                <a:cs typeface="Helvetica Neue"/>
                <a:sym typeface="Helvetica Neue"/>
              </a:rPr>
              <a:t>Global Coordinating Group (GCG)</a:t>
            </a:r>
          </a:p>
          <a:p>
            <a:pPr marL="0" marR="0" lvl="0" indent="0" algn="ctr" rtl="0">
              <a:lnSpc>
                <a:spcPct val="100000"/>
              </a:lnSpc>
              <a:spcBef>
                <a:spcPts val="0"/>
              </a:spcBef>
              <a:spcAft>
                <a:spcPts val="0"/>
              </a:spcAft>
              <a:buClr>
                <a:srgbClr val="000000"/>
              </a:buClr>
              <a:buSzPts val="2400"/>
              <a:buFont typeface="Arial"/>
              <a:buNone/>
            </a:pPr>
            <a:r>
              <a:rPr lang="es-ES_tradnl" sz="2500" i="1" u="none" strike="noStrike" cap="none" noProof="0" dirty="0">
                <a:solidFill>
                  <a:schemeClr val="tx2">
                    <a:lumMod val="10000"/>
                  </a:schemeClr>
                </a:solidFill>
                <a:latin typeface="Proxima Nova" panose="020B0604020202020204" charset="0"/>
                <a:ea typeface="Helvetica Neue"/>
                <a:cs typeface="Helvetica Neue"/>
                <a:sym typeface="Helvetica Neue"/>
              </a:rPr>
              <a:t>~50 members (Global Alliance, RISG chairs &amp; reps from key support partners; Govt of Mongolia, FAO, ICARDA, ILC, ILRI, IUCN, UNEP, WAMIP)</a:t>
            </a:r>
          </a:p>
        </p:txBody>
      </p:sp>
      <p:sp>
        <p:nvSpPr>
          <p:cNvPr id="153" name="Google Shape;153;p37"/>
          <p:cNvSpPr txBox="1"/>
          <p:nvPr/>
        </p:nvSpPr>
        <p:spPr>
          <a:xfrm>
            <a:off x="4800600" y="10696075"/>
            <a:ext cx="6103938"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dirty="0">
                <a:solidFill>
                  <a:srgbClr val="7E6562"/>
                </a:solidFill>
                <a:latin typeface="Proxima Nova" panose="020B0604020202020204" charset="0"/>
                <a:ea typeface="Helvetica Neue"/>
                <a:cs typeface="Helvetica Neue"/>
                <a:sym typeface="Helvetica Neue"/>
              </a:rPr>
              <a:t>Global Communications Team</a:t>
            </a:r>
            <a:endParaRPr lang="es-ES_tradnl" sz="2400" b="1" i="1" u="none" strike="noStrike" cap="none" noProof="0" dirty="0">
              <a:solidFill>
                <a:srgbClr val="7F7F7F"/>
              </a:solidFill>
              <a:latin typeface="Proxima Nova" panose="020B0604020202020204" charset="0"/>
              <a:ea typeface="Helvetica Neue"/>
              <a:cs typeface="Helvetica Neue"/>
              <a:sym typeface="Helvetica Neue"/>
            </a:endParaRPr>
          </a:p>
        </p:txBody>
      </p:sp>
      <p:sp>
        <p:nvSpPr>
          <p:cNvPr id="154" name="Google Shape;154;p37"/>
          <p:cNvSpPr txBox="1"/>
          <p:nvPr/>
        </p:nvSpPr>
        <p:spPr>
          <a:xfrm>
            <a:off x="11307963" y="10696075"/>
            <a:ext cx="5230500" cy="14088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dirty="0">
                <a:solidFill>
                  <a:srgbClr val="7E6562"/>
                </a:solidFill>
                <a:latin typeface="Proxima Nova" panose="020B0604020202020204" charset="0"/>
                <a:ea typeface="Helvetica Neue"/>
                <a:cs typeface="Helvetica Neue"/>
                <a:sym typeface="Helvetica Neue"/>
              </a:rPr>
              <a:t>Working Groups (WG)</a:t>
            </a:r>
            <a:endParaRPr lang="es-ES_tradnl" sz="2400" b="1" i="1" u="none" strike="noStrike" cap="none" noProof="0" dirty="0">
              <a:solidFill>
                <a:srgbClr val="7F7F7F"/>
              </a:solidFill>
              <a:latin typeface="Proxima Nova" panose="020B0604020202020204" charset="0"/>
              <a:ea typeface="Helvetica Neue"/>
              <a:cs typeface="Helvetica Neue"/>
              <a:sym typeface="Helvetica Neue"/>
            </a:endParaRPr>
          </a:p>
        </p:txBody>
      </p:sp>
      <p:sp>
        <p:nvSpPr>
          <p:cNvPr id="155" name="Google Shape;155;p37"/>
          <p:cNvSpPr txBox="1"/>
          <p:nvPr/>
        </p:nvSpPr>
        <p:spPr>
          <a:xfrm>
            <a:off x="16890025" y="10696075"/>
            <a:ext cx="57795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dirty="0">
                <a:solidFill>
                  <a:srgbClr val="7E6562"/>
                </a:solidFill>
                <a:latin typeface="Proxima Nova" panose="020B0604020202020204" charset="0"/>
                <a:ea typeface="Helvetica Neue"/>
                <a:cs typeface="Helvetica Neue"/>
                <a:sym typeface="Helvetica Neue"/>
              </a:rPr>
              <a:t>Regional Support Groups (RISG)</a:t>
            </a:r>
            <a:endParaRPr lang="es-ES_tradnl" sz="2400" b="1" i="1" u="none" strike="noStrike" cap="none" noProof="0" dirty="0">
              <a:solidFill>
                <a:srgbClr val="7F7F7F"/>
              </a:solidFill>
              <a:latin typeface="Proxima Nova" panose="020B0604020202020204" charset="0"/>
              <a:ea typeface="Helvetica Neue"/>
              <a:cs typeface="Helvetica Neue"/>
              <a:sym typeface="Helvetica Neue"/>
            </a:endParaRPr>
          </a:p>
        </p:txBody>
      </p:sp>
      <p:sp>
        <p:nvSpPr>
          <p:cNvPr id="156" name="Google Shape;156;p37"/>
          <p:cNvSpPr txBox="1">
            <a:spLocks noGrp="1"/>
          </p:cNvSpPr>
          <p:nvPr>
            <p:ph type="title"/>
          </p:nvPr>
        </p:nvSpPr>
        <p:spPr>
          <a:xfrm>
            <a:off x="2037459" y="581805"/>
            <a:ext cx="19847810" cy="1623740"/>
          </a:xfrm>
          <a:prstGeom prst="rect">
            <a:avLst/>
          </a:prstGeom>
          <a:noFill/>
          <a:ln>
            <a:noFill/>
          </a:ln>
        </p:spPr>
        <p:txBody>
          <a:bodyPr spcFirstLastPara="1" wrap="square" lIns="50800" tIns="50800" rIns="50800" bIns="50800" anchor="ctr" anchorCtr="0">
            <a:normAutofit fontScale="90000"/>
          </a:bodyPr>
          <a:lstStyle/>
          <a:p>
            <a:r>
              <a:rPr lang="es-ES_tradnl" sz="9600" dirty="0">
                <a:solidFill>
                  <a:schemeClr val="bg1">
                    <a:lumMod val="50000"/>
                  </a:schemeClr>
                </a:solidFill>
              </a:rPr>
              <a:t>Estructura de la Alianza Global del IYRP</a:t>
            </a:r>
          </a:p>
        </p:txBody>
      </p:sp>
      <p:cxnSp>
        <p:nvCxnSpPr>
          <p:cNvPr id="157" name="Google Shape;157;p37"/>
          <p:cNvCxnSpPr>
            <a:cxnSpLocks/>
            <a:endCxn id="150" idx="1"/>
          </p:cNvCxnSpPr>
          <p:nvPr/>
        </p:nvCxnSpPr>
        <p:spPr>
          <a:xfrm flipV="1">
            <a:off x="5573200" y="3316626"/>
            <a:ext cx="4462810" cy="2391375"/>
          </a:xfrm>
          <a:prstGeom prst="straightConnector1">
            <a:avLst/>
          </a:prstGeom>
          <a:noFill/>
          <a:ln w="34925" cap="flat" cmpd="sng">
            <a:solidFill>
              <a:srgbClr val="AEB2B2"/>
            </a:solidFill>
            <a:prstDash val="solid"/>
            <a:round/>
            <a:headEnd type="triangle" w="med" len="med"/>
            <a:tailEnd type="triangle" w="med" len="med"/>
          </a:ln>
        </p:spPr>
      </p:cxnSp>
      <p:cxnSp>
        <p:nvCxnSpPr>
          <p:cNvPr id="158" name="Google Shape;158;p37"/>
          <p:cNvCxnSpPr>
            <a:stCxn id="149" idx="3"/>
            <a:endCxn id="151" idx="1"/>
          </p:cNvCxnSpPr>
          <p:nvPr/>
        </p:nvCxnSpPr>
        <p:spPr>
          <a:xfrm flipV="1">
            <a:off x="5573200" y="5602539"/>
            <a:ext cx="2791360" cy="925962"/>
          </a:xfrm>
          <a:prstGeom prst="straightConnector1">
            <a:avLst/>
          </a:prstGeom>
          <a:noFill/>
          <a:ln w="34925" cap="flat" cmpd="sng">
            <a:solidFill>
              <a:srgbClr val="AEB2B2"/>
            </a:solidFill>
            <a:prstDash val="solid"/>
            <a:round/>
            <a:headEnd type="triangle" w="med" len="med"/>
            <a:tailEnd type="triangle" w="med" len="med"/>
          </a:ln>
        </p:spPr>
      </p:cxnSp>
      <p:cxnSp>
        <p:nvCxnSpPr>
          <p:cNvPr id="159" name="Google Shape;159;p37"/>
          <p:cNvCxnSpPr>
            <a:cxnSpLocks/>
            <a:endCxn id="152" idx="1"/>
          </p:cNvCxnSpPr>
          <p:nvPr/>
        </p:nvCxnSpPr>
        <p:spPr>
          <a:xfrm>
            <a:off x="5573200" y="7390626"/>
            <a:ext cx="1773460" cy="794252"/>
          </a:xfrm>
          <a:prstGeom prst="straightConnector1">
            <a:avLst/>
          </a:prstGeom>
          <a:noFill/>
          <a:ln w="34925" cap="flat" cmpd="sng">
            <a:solidFill>
              <a:srgbClr val="AEB2B2"/>
            </a:solidFill>
            <a:prstDash val="solid"/>
            <a:round/>
            <a:headEnd type="triangle" w="med" len="med"/>
            <a:tailEnd type="triangle" w="med" len="med"/>
          </a:ln>
        </p:spPr>
      </p:cxnSp>
      <p:cxnSp>
        <p:nvCxnSpPr>
          <p:cNvPr id="167" name="Google Shape;167;p37"/>
          <p:cNvCxnSpPr/>
          <p:nvPr/>
        </p:nvCxnSpPr>
        <p:spPr>
          <a:xfrm rot="10800000">
            <a:off x="13924665" y="4219028"/>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168" name="Google Shape;168;p37"/>
          <p:cNvCxnSpPr/>
          <p:nvPr/>
        </p:nvCxnSpPr>
        <p:spPr>
          <a:xfrm rot="10800000">
            <a:off x="13949781" y="6536135"/>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2" name="Google Shape;168;p37">
            <a:extLst>
              <a:ext uri="{FF2B5EF4-FFF2-40B4-BE49-F238E27FC236}">
                <a16:creationId xmlns:a16="http://schemas.microsoft.com/office/drawing/2014/main" id="{D16BAD1F-1DDC-7D35-396E-F337505A8825}"/>
              </a:ext>
            </a:extLst>
          </p:cNvPr>
          <p:cNvCxnSpPr>
            <a:cxnSpLocks/>
            <a:stCxn id="154" idx="0"/>
            <a:endCxn id="152" idx="2"/>
          </p:cNvCxnSpPr>
          <p:nvPr/>
        </p:nvCxnSpPr>
        <p:spPr>
          <a:xfrm flipV="1">
            <a:off x="13923213" y="9126142"/>
            <a:ext cx="26447" cy="1569933"/>
          </a:xfrm>
          <a:prstGeom prst="straightConnector1">
            <a:avLst/>
          </a:prstGeom>
          <a:noFill/>
          <a:ln w="34925" cap="flat" cmpd="sng">
            <a:solidFill>
              <a:srgbClr val="AEB2B2"/>
            </a:solidFill>
            <a:prstDash val="solid"/>
            <a:round/>
            <a:headEnd type="triangle" w="med" len="med"/>
            <a:tailEnd type="triangle" w="med" len="med"/>
          </a:ln>
        </p:spPr>
      </p:cxnSp>
      <p:cxnSp>
        <p:nvCxnSpPr>
          <p:cNvPr id="5" name="Google Shape;168;p37">
            <a:extLst>
              <a:ext uri="{FF2B5EF4-FFF2-40B4-BE49-F238E27FC236}">
                <a16:creationId xmlns:a16="http://schemas.microsoft.com/office/drawing/2014/main" id="{6DF8730E-450B-D01B-0840-4599DFEEE1C6}"/>
              </a:ext>
            </a:extLst>
          </p:cNvPr>
          <p:cNvCxnSpPr>
            <a:cxnSpLocks/>
          </p:cNvCxnSpPr>
          <p:nvPr/>
        </p:nvCxnSpPr>
        <p:spPr>
          <a:xfrm flipV="1">
            <a:off x="7852569" y="9223938"/>
            <a:ext cx="2582012" cy="1401799"/>
          </a:xfrm>
          <a:prstGeom prst="straightConnector1">
            <a:avLst/>
          </a:prstGeom>
          <a:noFill/>
          <a:ln w="34925" cap="flat" cmpd="sng">
            <a:solidFill>
              <a:srgbClr val="AEB2B2"/>
            </a:solidFill>
            <a:prstDash val="solid"/>
            <a:round/>
            <a:headEnd type="triangle" w="med" len="med"/>
            <a:tailEnd type="triangle" w="med" len="med"/>
          </a:ln>
        </p:spPr>
      </p:cxnSp>
      <p:cxnSp>
        <p:nvCxnSpPr>
          <p:cNvPr id="9" name="Google Shape;168;p37">
            <a:extLst>
              <a:ext uri="{FF2B5EF4-FFF2-40B4-BE49-F238E27FC236}">
                <a16:creationId xmlns:a16="http://schemas.microsoft.com/office/drawing/2014/main" id="{F2B05306-24ED-41ED-7B12-C5AB80155327}"/>
              </a:ext>
            </a:extLst>
          </p:cNvPr>
          <p:cNvCxnSpPr>
            <a:cxnSpLocks/>
          </p:cNvCxnSpPr>
          <p:nvPr/>
        </p:nvCxnSpPr>
        <p:spPr>
          <a:xfrm>
            <a:off x="17814427" y="9223938"/>
            <a:ext cx="1965348" cy="1401799"/>
          </a:xfrm>
          <a:prstGeom prst="straightConnector1">
            <a:avLst/>
          </a:prstGeom>
          <a:noFill/>
          <a:ln w="34925" cap="flat" cmpd="sng">
            <a:solidFill>
              <a:srgbClr val="AEB2B2"/>
            </a:solidFill>
            <a:prstDash val="solid"/>
            <a:round/>
            <a:headEnd type="triangle" w="med" len="med"/>
            <a:tailEnd type="triangle" w="med" len="med"/>
          </a:ln>
        </p:spPr>
      </p:cxn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6241</TotalTime>
  <Words>4098</Words>
  <Application>Microsoft Macintosh PowerPoint</Application>
  <PresentationFormat>Custom</PresentationFormat>
  <Paragraphs>295</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Helvetica Neue Light</vt:lpstr>
      <vt:lpstr>Proxima Nova</vt:lpstr>
      <vt:lpstr>Helvetica Neue</vt:lpstr>
      <vt:lpstr>Arial</vt:lpstr>
      <vt:lpstr>Proxima Nova Semibold</vt:lpstr>
      <vt:lpstr>Wingdings</vt:lpstr>
      <vt:lpstr>White</vt:lpstr>
      <vt:lpstr>PowerPoint Presentation</vt:lpstr>
      <vt:lpstr>Resumen de la presentación</vt:lpstr>
      <vt:lpstr>¿Por qué necesitamos un IYRP?</vt:lpstr>
      <vt:lpstr>Llegar a la sostenibilidad</vt:lpstr>
      <vt:lpstr>PowerPoint Presentation</vt:lpstr>
      <vt:lpstr>PowerPoint Presentation</vt:lpstr>
      <vt:lpstr>Diversidad de animales en los pastizales</vt:lpstr>
      <vt:lpstr>Breve historia del IYRP 2026</vt:lpstr>
      <vt:lpstr>Estructura de la Alianza Global del IYRP</vt:lpstr>
      <vt:lpstr>Grupos regionales de apoyo al IYRP (RISG)</vt:lpstr>
      <vt:lpstr>Plan de Acción Global del IYRP 2025-2026</vt:lpstr>
      <vt:lpstr>Generación de conocimientos a través de grupos de trabajo temáticos</vt:lpstr>
      <vt:lpstr>PowerPoint Presentation</vt:lpstr>
      <vt:lpstr>Sensibilizar a través de 12 temas globales, uno para cada mes de 2026</vt:lpstr>
      <vt:lpstr>PowerPoint Presentation</vt:lpstr>
      <vt:lpstr>PowerPoint Presentation</vt:lpstr>
      <vt:lpstr>PowerPoint Presentation</vt:lpstr>
      <vt:lpstr>PowerPoint Presentation</vt:lpstr>
      <vt:lpstr>PowerPoint Presentation</vt:lpstr>
      <vt:lpstr>Más allá de 2026: llamamiento a una década de acción</vt:lpstr>
      <vt:lpstr>¡Únete al IYRP! https://iyrp.info/ iyrp2026@gmail.com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LaSvej</dc:creator>
  <cp:lastModifiedBy>Maryam Niamir-Fuller</cp:lastModifiedBy>
  <cp:revision>39</cp:revision>
  <dcterms:modified xsi:type="dcterms:W3CDTF">2025-09-11T12:59:15Z</dcterms:modified>
</cp:coreProperties>
</file>