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5" r:id="rId21"/>
    <p:sldId id="274" r:id="rId22"/>
    <p:sldId id="278"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Proxima Nova Semibold"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476"/>
    <a:srgbClr val="FFFFFF"/>
    <a:srgbClr val="846C69"/>
    <a:srgbClr val="878E8D"/>
    <a:srgbClr val="695653"/>
    <a:srgbClr val="984853"/>
    <a:srgbClr val="8D4F3F"/>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8D102-0D62-4038-B8D4-55354A4E972E}" v="27" dt="2025-09-29T22:27:46.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58"/>
    <p:restoredTop sz="85307" autoAdjust="0"/>
  </p:normalViewPr>
  <p:slideViewPr>
    <p:cSldViewPr snapToGrid="0">
      <p:cViewPr varScale="1">
        <p:scale>
          <a:sx n="43" d="100"/>
          <a:sy n="43" d="100"/>
        </p:scale>
        <p:origin x="116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S Hutchinson" userId="50QjUTvOwm94//a5y+UCmYQnb6ElSDbJRoxPPuk8qRU=" providerId="None" clId="Web-{6B28D102-0D62-4038-B8D4-55354A4E972E}"/>
    <pc:docChg chg="modSld">
      <pc:chgData name="Barbara S Hutchinson" userId="50QjUTvOwm94//a5y+UCmYQnb6ElSDbJRoxPPuk8qRU=" providerId="None" clId="Web-{6B28D102-0D62-4038-B8D4-55354A4E972E}" dt="2025-09-29T22:27:46.598" v="31" actId="20577"/>
      <pc:docMkLst>
        <pc:docMk/>
      </pc:docMkLst>
      <pc:sldChg chg="modSp">
        <pc:chgData name="Barbara S Hutchinson" userId="50QjUTvOwm94//a5y+UCmYQnb6ElSDbJRoxPPuk8qRU=" providerId="None" clId="Web-{6B28D102-0D62-4038-B8D4-55354A4E972E}" dt="2025-09-29T22:27:46.598" v="31" actId="20577"/>
        <pc:sldMkLst>
          <pc:docMk/>
          <pc:sldMk cId="0" sldId="258"/>
        </pc:sldMkLst>
        <pc:spChg chg="mod">
          <ac:chgData name="Barbara S Hutchinson" userId="50QjUTvOwm94//a5y+UCmYQnb6ElSDbJRoxPPuk8qRU=" providerId="None" clId="Web-{6B28D102-0D62-4038-B8D4-55354A4E972E}" dt="2025-09-29T22:27:46.598" v="31" actId="20577"/>
          <ac:spMkLst>
            <pc:docMk/>
            <pc:sldMk cId="0" sldId="258"/>
            <ac:spMk id="7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role of the RISGs is to focus on their regions to raise awareness, foster cooperation, and lead communication efforts on IYRP. Notable achievements of the RISGs include:  raising awareness about the total economic value of pastoralism in Eastern Africa (CELEP 2021); the conference on pastoralism and rangeland restoration in Burkina Faso in 2019; yearly Pastoralism Awards in South Asia, Central Asia and Mongolia; the Camel Festival in the Gobi desert, Mongolia in 2021; World Reindeer Herders events at the World Food Forum in Rome 2022; declaring transhumance as a World Intangible Cultural Heritage by UNESCO in Dec 2023 based on several European applications; raising indigenous voices at the International Rangeland Congress in Australia 2025; raising awareness about Yak rearing in the Asia Highlands; yearly ‘Campfire’ conversations with youth and indigenous peoples at meetings of the Society for Range Management in the USA; and an Andean Pastoralist Gathering in August 2025. </a:t>
            </a:r>
            <a:endParaRPr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Action Plan was developed by the Global Coordinating Group of the IYRP Global Alliance, with the objectives of raising awareness and building pastoralist coalitions in the short term, and advocating for greater knowledge generation, policy improvement and appropriate investment in the long term. </a:t>
            </a:r>
            <a:endParaRPr dirty="0"/>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Alliance Working Groups bring together eminent scientists, practitioners and pastoralist experts. Their immediate aim is to prioritize the key issues that need urgent attention, such as the true value of rangelands and pastoralism to GDP, or the rapid pace of conversion of rangelands. They also highlight areas where further research and evidence gathering needs to happen. </a:t>
            </a:r>
            <a:endParaRPr dirty="0"/>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Working Groups have been working since 2023 to develop the latest evidence and science that now underpins the key messages that the Global Action Plan has adopted. These will also form the basis of the communications campaign to be launched January 2026. </a:t>
            </a:r>
            <a:endParaRPr dirty="0"/>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12 global themes were initially developed in 2017 and updated in 2024. They pay homage to the many critical issues pertaining to rangelands and pastoralists today, within an integrated framework consistent with the SDGs (Sustainable Development Goals), and as defined by the IYRP Working Groups. They are assigned to the months where there are relevant International Days so as to produce greater synergies in awareness raising. However, each region will also have national holidays, and pastoralist events throughout the year, and therefore the 12 themes can be highlighted as relevant.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In addition to the 12 themes, we will also showcase one pastoralist animal per month, and one pastoralist community per month. </a:t>
            </a:r>
            <a:endParaRPr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Awareness of the value of rangelands and the stewardship of these lands by pastoralists needs to be raised higher and higher. The general public who might think that meat is bad for the planet, or the policy maker that might think that pastoralism is an outmoded form of production, or the young pastoralist who might see no future, all need to take a second look.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There are many positive actions being taken by pastoralists and their supporting civil society and local government officials to increase awareness and dispel myths. There is so much to celebrate.  </a:t>
            </a:r>
            <a:endParaRPr dirty="0"/>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4750"/>
              <a:buFont typeface="Helvetica Neue"/>
              <a:buNone/>
              <a:tabLst/>
              <a:defRPr/>
            </a:pPr>
            <a:r>
              <a:rPr lang="en-GB" sz="1100" b="0" i="0" u="none" strike="noStrike" cap="none" dirty="0">
                <a:solidFill>
                  <a:srgbClr val="846C69"/>
                </a:solidFill>
                <a:highlight>
                  <a:srgbClr val="FFFFFF"/>
                </a:highlight>
                <a:latin typeface="Proxima Nova"/>
                <a:ea typeface="Proxima Nova"/>
                <a:cs typeface="Proxima Nova"/>
                <a:sym typeface="Proxima Nova"/>
              </a:rPr>
              <a:t>Since 2017, IYRP Global Alliance has been advocating for policy change at all levels. This has resonated in many countries, including the 62 countries that co-sponsored the IYRP proposal at the UN General Assembly. It has resulted in several important policy decisions, including:</a:t>
            </a:r>
          </a:p>
          <a:p>
            <a:pPr marL="0" marR="0" lvl="0" indent="0" algn="l" rtl="0">
              <a:lnSpc>
                <a:spcPct val="100000"/>
              </a:lnSpc>
              <a:spcBef>
                <a:spcPts val="600"/>
              </a:spcBef>
              <a:spcAft>
                <a:spcPts val="0"/>
              </a:spcAft>
              <a:buClr>
                <a:srgbClr val="000000"/>
              </a:buClr>
              <a:buSzPts val="4750"/>
              <a:buFont typeface="Helvetica Neue"/>
              <a:buNone/>
            </a:pP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AMCEN (African Ministerial Conference on the Environment) 2017, c</a:t>
            </a:r>
            <a:r>
              <a:rPr lang="en-GB" sz="1100" b="0" i="0" dirty="0">
                <a:solidFill>
                  <a:srgbClr val="846C69"/>
                </a:solidFill>
                <a:highlight>
                  <a:srgbClr val="FFFFFF"/>
                </a:highlight>
                <a:latin typeface="Proxima Nova"/>
                <a:ea typeface="Proxima Nova"/>
                <a:cs typeface="Proxima Nova"/>
                <a:sym typeface="Proxima Nova"/>
              </a:rPr>
              <a:t>alled for the UN General Assembly to designate the IYRP</a:t>
            </a: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endParaRPr lang="en-GB" sz="1100" b="0" i="0"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 Environment</a:t>
            </a:r>
            <a:r>
              <a:rPr lang="en-GB" sz="1100" b="0" i="0" dirty="0">
                <a:solidFill>
                  <a:srgbClr val="846C69"/>
                </a:solidFill>
                <a:highlight>
                  <a:srgbClr val="FFFFFF"/>
                </a:highlight>
                <a:latin typeface="Proxima Nova"/>
                <a:ea typeface="Proxima Nova"/>
                <a:cs typeface="Proxima Nova"/>
                <a:sym typeface="Proxima Nova"/>
              </a:rPr>
              <a:t> </a:t>
            </a:r>
            <a:r>
              <a:rPr lang="en-GB" sz="1100" b="0" i="0" u="none" strike="noStrike" cap="none" dirty="0">
                <a:solidFill>
                  <a:srgbClr val="846C69"/>
                </a:solidFill>
                <a:highlight>
                  <a:srgbClr val="FFFFFF"/>
                </a:highlight>
                <a:latin typeface="Proxima Nova"/>
                <a:ea typeface="Proxima Nova"/>
                <a:cs typeface="Proxima Nova"/>
                <a:sym typeface="Proxima Nova"/>
              </a:rPr>
              <a:t>Assembly</a:t>
            </a:r>
            <a:r>
              <a:rPr lang="en-GB" sz="1100" b="0" i="0" dirty="0">
                <a:solidFill>
                  <a:srgbClr val="846C69"/>
                </a:solidFill>
                <a:highlight>
                  <a:srgbClr val="FFFFFF"/>
                </a:highlight>
                <a:latin typeface="Proxima Nova"/>
                <a:ea typeface="Proxima Nova"/>
                <a:cs typeface="Proxima Nova"/>
                <a:sym typeface="Proxima Nova"/>
              </a:rPr>
              <a:t>, UNEA-4</a:t>
            </a:r>
            <a:r>
              <a:rPr lang="en-GB" sz="1100" b="0" i="0" u="none" strike="noStrike" cap="none" dirty="0">
                <a:solidFill>
                  <a:srgbClr val="846C69"/>
                </a:solidFill>
                <a:highlight>
                  <a:srgbClr val="FFFFFF"/>
                </a:highlight>
                <a:latin typeface="Proxima Nova"/>
                <a:ea typeface="Proxima Nova"/>
                <a:cs typeface="Proxima Nova"/>
                <a:sym typeface="Proxima Nova"/>
              </a:rPr>
              <a:t> (March 2019),  passed a resolution on sustainable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UNCCD COP 16 (December 2024),  </a:t>
            </a:r>
            <a:r>
              <a:rPr lang="en-GB" sz="1100" b="0" i="0" u="none" strike="noStrike" cap="none" dirty="0">
                <a:solidFill>
                  <a:srgbClr val="000000"/>
                </a:solidFill>
                <a:highlight>
                  <a:srgbClr val="FFFFFF"/>
                </a:highlight>
                <a:latin typeface="Helvetica Neue"/>
                <a:ea typeface="Helvetica Neue"/>
                <a:cs typeface="Helvetica Neue"/>
                <a:sym typeface="Helvetica Neue"/>
              </a:rPr>
              <a:t>a</a:t>
            </a:r>
            <a:r>
              <a:rPr lang="en-GB" sz="1100" b="0" i="0" u="none" strike="noStrike" cap="none" dirty="0">
                <a:solidFill>
                  <a:srgbClr val="846C69"/>
                </a:solidFill>
                <a:highlight>
                  <a:srgbClr val="FFFFFF"/>
                </a:highlight>
                <a:latin typeface="Proxima Nova"/>
                <a:ea typeface="Proxima Nova"/>
                <a:cs typeface="Proxima Nova"/>
                <a:sym typeface="Proxima Nova"/>
              </a:rPr>
              <a:t>dopted the first ever resolution on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CMS established a special Working Group on Pastoralism under its Scientific Council, and the CMS COP 15 (March 2026), Campo Grande, Brazil  </a:t>
            </a:r>
            <a:r>
              <a:rPr lang="en-GB" sz="1100" b="0" i="0" u="none" strike="noStrike" cap="none" dirty="0">
                <a:solidFill>
                  <a:srgbClr val="000000"/>
                </a:solidFill>
                <a:highlight>
                  <a:srgbClr val="FFFFFF"/>
                </a:highlight>
                <a:latin typeface="Helvetica Neue"/>
                <a:ea typeface="Helvetica Neue"/>
                <a:cs typeface="Helvetica Neue"/>
                <a:sym typeface="Helvetica Neue"/>
              </a:rPr>
              <a:t>will review the </a:t>
            </a:r>
            <a:r>
              <a:rPr lang="en-GB" sz="1100" b="0" i="0" u="none" strike="noStrike" cap="none" dirty="0">
                <a:solidFill>
                  <a:srgbClr val="846C69"/>
                </a:solidFill>
                <a:highlight>
                  <a:srgbClr val="FFFFFF"/>
                </a:highlight>
                <a:latin typeface="Proxima Nova"/>
                <a:ea typeface="Proxima Nova"/>
                <a:cs typeface="Proxima Nova"/>
                <a:sym typeface="Proxima Nova"/>
              </a:rPr>
              <a:t>Report of this Working Group</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dirty="0">
              <a:solidFill>
                <a:srgbClr val="846C69"/>
              </a:solidFill>
              <a:highlight>
                <a:srgbClr val="FFFFFF"/>
              </a:highlight>
              <a:latin typeface="Proxima Nova"/>
              <a:ea typeface="Proxima Nova"/>
              <a:cs typeface="Proxima Nova"/>
              <a:sym typeface="Proxima Nova"/>
            </a:endParaRPr>
          </a:p>
          <a:p>
            <a:pPr marL="457200" marR="0" lvl="0" indent="-304800" algn="l" rtl="0">
              <a:lnSpc>
                <a:spcPct val="150000"/>
              </a:lnSpc>
              <a:spcBef>
                <a:spcPts val="600"/>
              </a:spcBef>
              <a:spcAft>
                <a:spcPts val="0"/>
              </a:spcAft>
              <a:buClr>
                <a:srgbClr val="846C69"/>
              </a:buClr>
              <a:buSzPts val="2400"/>
              <a:buFont typeface="Helvetica Neue"/>
              <a:buNone/>
            </a:pPr>
            <a:endParaRPr lang="en-GB" sz="105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50000"/>
              </a:lnSpc>
              <a:spcBef>
                <a:spcPts val="600"/>
              </a:spcBef>
              <a:spcAft>
                <a:spcPts val="0"/>
              </a:spcAft>
              <a:buClr>
                <a:srgbClr val="846C69"/>
              </a:buClr>
              <a:buSzPts val="280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For more information on what IYRP Global Alliance is organizing at these Conference of Parties, please email to: </a:t>
            </a:r>
            <a:r>
              <a:rPr lang="en-GB" sz="1100" b="0" i="0" u="none" strike="noStrike" cap="none" dirty="0" err="1">
                <a:solidFill>
                  <a:srgbClr val="846C69"/>
                </a:solidFill>
                <a:highlight>
                  <a:srgbClr val="FFFFFF"/>
                </a:highlight>
                <a:latin typeface="Proxima Nova"/>
                <a:ea typeface="Proxima Nova"/>
                <a:cs typeface="Proxima Nova"/>
                <a:sym typeface="Proxima Nova"/>
              </a:rPr>
              <a:t>iyrp@iyrp.info</a:t>
            </a: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14300" indent="0">
              <a:lnSpc>
                <a:spcPct val="80000"/>
              </a:lnSpc>
              <a:buClr>
                <a:srgbClr val="B3A4A3"/>
              </a:buClr>
              <a:buFontTx/>
              <a:buNone/>
            </a:pPr>
            <a:r>
              <a:rPr lang="en-GB" sz="1200" dirty="0">
                <a:solidFill>
                  <a:srgbClr val="846C69"/>
                </a:solidFill>
                <a:latin typeface="Proxima Nova"/>
              </a:rPr>
              <a:t>IYRP Global Alliance calls for :</a:t>
            </a:r>
          </a:p>
          <a:p>
            <a:pPr marL="114300" indent="0">
              <a:lnSpc>
                <a:spcPct val="80000"/>
              </a:lnSpc>
              <a:buClr>
                <a:srgbClr val="B3A4A3"/>
              </a:buClr>
              <a:buFontTx/>
              <a:buNone/>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Partnering with countries to leverage investments in sustainable rangelands and pastoralist development</a:t>
            </a:r>
          </a:p>
          <a:p>
            <a:pPr marL="571500" indent="-457200">
              <a:lnSpc>
                <a:spcPct val="80000"/>
              </a:lnSpc>
              <a:buClr>
                <a:srgbClr val="B3A4A3"/>
              </a:buClr>
              <a:buFont typeface="Arial" panose="020B0604020202020204" pitchFamily="34" charset="0"/>
              <a:buChar char="•"/>
            </a:pPr>
            <a:endParaRPr lang="en-GB" sz="1200" dirty="0">
              <a:solidFill>
                <a:srgbClr val="B3A4A3"/>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Promoting established standards (e.g. VGGT, FPIC) and advocate for development of new standards, in particular the Rangelands  Certification Standard of the Rangeland Stewardship Council</a:t>
            </a:r>
          </a:p>
          <a:p>
            <a:pPr marL="571500" indent="-457200">
              <a:lnSpc>
                <a:spcPct val="80000"/>
              </a:lnSpc>
              <a:buClr>
                <a:srgbClr val="B3A4A3"/>
              </a:buClr>
              <a:buFont typeface="Arial" panose="020B0604020202020204" pitchFamily="34" charset="0"/>
              <a:buChar char="•"/>
            </a:pPr>
            <a:endParaRPr lang="en-US" sz="1200" dirty="0"/>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Working with national and international development partners, multilateral finance institutions and others to adopt standards and good practices and increase the ambition of projects and programmes on rangelands and pastoralists</a:t>
            </a:r>
          </a:p>
          <a:p>
            <a:pPr marL="571500" indent="-457200">
              <a:lnSpc>
                <a:spcPct val="80000"/>
              </a:lnSpc>
              <a:buClr>
                <a:srgbClr val="B3A4A3"/>
              </a:buClr>
              <a:buFont typeface="Arial" panose="020B0604020202020204" pitchFamily="34" charset="0"/>
              <a:buChar char="•"/>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Applying for more financing from global environmental funds, such as GEF, GCF, Adaptation Fund, etc. for rangeland and pastoralism projects </a:t>
            </a:r>
          </a:p>
          <a:p>
            <a:pPr marL="0" marR="0" lvl="0" indent="0" algn="l" rtl="0">
              <a:lnSpc>
                <a:spcPct val="117999"/>
              </a:lnSpc>
              <a:spcBef>
                <a:spcPts val="0"/>
              </a:spcBef>
              <a:spcAft>
                <a:spcPts val="0"/>
              </a:spcAft>
              <a:buClr>
                <a:srgbClr val="000000"/>
              </a:buClr>
              <a:buSzPts val="1400"/>
              <a:buFont typeface="Arial"/>
              <a:buNone/>
            </a:pPr>
            <a:endParaRPr sz="1200" dirty="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 momentum has been building up in the last 10 years for transformational change, as awareness has been raising, coalitions are being built, new knowledge is being generated, and policy is changing at the global, regional and national levels. Ethical investment in rangeland health and sustainable pastoralism is slowly starting to appear, and will be strengthened further as more knowledge is generated, and transparency and accountability is instilled in public and commercial activities. This Graphic only shows some notable highlights - there are so many more achievements that can be noted. The IYRP Global Alliance aims to continue these achievements into the next decade. </a:t>
            </a:r>
          </a:p>
          <a:p>
            <a:pPr marL="0" marR="0" lvl="0" indent="0" algn="l" rtl="0">
              <a:lnSpc>
                <a:spcPct val="117999"/>
              </a:lnSpc>
              <a:spcBef>
                <a:spcPts val="0"/>
              </a:spcBef>
              <a:spcAft>
                <a:spcPts val="0"/>
              </a:spcAft>
              <a:buClr>
                <a:srgbClr val="000000"/>
              </a:buClr>
              <a:buSzPts val="1400"/>
              <a:buFont typeface="Arial"/>
              <a:buNone/>
            </a:pPr>
            <a:endParaRPr lang="en-US" dirty="0"/>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0" i="1" u="sng" strike="noStrike" cap="none" dirty="0">
                <a:solidFill>
                  <a:srgbClr val="000000"/>
                </a:solidFill>
                <a:effectLst/>
                <a:latin typeface="Helvetica Neue"/>
                <a:ea typeface="Helvetica Neue"/>
                <a:cs typeface="Helvetica Neue"/>
                <a:sym typeface="Helvetica Neue"/>
              </a:rPr>
              <a:t>Abbreviations:</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IRC</a:t>
            </a:r>
            <a:r>
              <a:rPr lang="en-US" sz="2200" b="0" i="0" u="none" strike="noStrike" cap="none" dirty="0">
                <a:solidFill>
                  <a:srgbClr val="000000"/>
                </a:solidFill>
                <a:effectLst/>
                <a:latin typeface="Helvetica Neue"/>
                <a:ea typeface="Helvetica Neue"/>
                <a:cs typeface="Helvetica Neue"/>
                <a:sym typeface="Helvetica Neue"/>
              </a:rPr>
              <a:t> (International Rangeland Congress), </a:t>
            </a:r>
            <a:r>
              <a:rPr lang="en-US" sz="2200" b="1" i="0" u="none" strike="noStrike" cap="none" dirty="0">
                <a:solidFill>
                  <a:srgbClr val="000000"/>
                </a:solidFill>
                <a:effectLst/>
                <a:latin typeface="Helvetica Neue"/>
                <a:ea typeface="Helvetica Neue"/>
                <a:cs typeface="Helvetica Neue"/>
                <a:sym typeface="Helvetica Neue"/>
              </a:rPr>
              <a:t>SRM</a:t>
            </a:r>
            <a:r>
              <a:rPr lang="en-US" sz="2200" b="0" i="0" u="none" strike="noStrike" cap="none" dirty="0">
                <a:solidFill>
                  <a:srgbClr val="000000"/>
                </a:solidFill>
                <a:effectLst/>
                <a:latin typeface="Helvetica Neue"/>
                <a:ea typeface="Helvetica Neue"/>
                <a:cs typeface="Helvetica Neue"/>
                <a:sym typeface="Helvetica Neue"/>
              </a:rPr>
              <a:t> (Society for Range Management), </a:t>
            </a:r>
            <a:r>
              <a:rPr lang="en-US" sz="2200" b="1" i="0" u="none" strike="noStrike" cap="none" dirty="0">
                <a:solidFill>
                  <a:srgbClr val="000000"/>
                </a:solidFill>
                <a:effectLst/>
                <a:latin typeface="Helvetica Neue"/>
                <a:ea typeface="Helvetica Neue"/>
                <a:cs typeface="Helvetica Neue"/>
                <a:sym typeface="Helvetica Neue"/>
              </a:rPr>
              <a:t>UNEA</a:t>
            </a:r>
            <a:r>
              <a:rPr lang="en-US" sz="2200" b="0" i="0" u="none" strike="noStrike" cap="none" dirty="0">
                <a:solidFill>
                  <a:srgbClr val="000000"/>
                </a:solidFill>
                <a:effectLst/>
                <a:latin typeface="Helvetica Neue"/>
                <a:ea typeface="Helvetica Neue"/>
                <a:cs typeface="Helvetica Neue"/>
                <a:sym typeface="Helvetica Neue"/>
              </a:rPr>
              <a:t> (UN Environment Assembly), GSSA (Grassland Society of South Africa), </a:t>
            </a:r>
            <a:r>
              <a:rPr lang="en-US" sz="2200" b="1" i="0" u="none" strike="noStrike" cap="none" dirty="0">
                <a:solidFill>
                  <a:srgbClr val="000000"/>
                </a:solidFill>
                <a:effectLst/>
                <a:latin typeface="Helvetica Neue"/>
                <a:ea typeface="Helvetica Neue"/>
                <a:cs typeface="Helvetica Neue"/>
                <a:sym typeface="Helvetica Neue"/>
              </a:rPr>
              <a:t>AMCEN</a:t>
            </a:r>
            <a:r>
              <a:rPr lang="en-US" sz="2200" b="0" i="0" u="none" strike="noStrike" cap="none" dirty="0">
                <a:solidFill>
                  <a:srgbClr val="000000"/>
                </a:solidFill>
                <a:effectLst/>
                <a:latin typeface="Helvetica Neue"/>
                <a:ea typeface="Helvetica Neue"/>
                <a:cs typeface="Helvetica Neue"/>
                <a:sym typeface="Helvetica Neue"/>
              </a:rPr>
              <a:t> (African Ministerial Conference on the Environment), </a:t>
            </a:r>
            <a:r>
              <a:rPr lang="en-US" sz="2200" b="1" i="0" u="none" strike="noStrike" cap="none" dirty="0">
                <a:solidFill>
                  <a:srgbClr val="000000"/>
                </a:solidFill>
                <a:effectLst/>
                <a:latin typeface="Helvetica Neue"/>
                <a:ea typeface="Helvetica Neue"/>
                <a:cs typeface="Helvetica Neue"/>
                <a:sym typeface="Helvetica Neue"/>
              </a:rPr>
              <a:t>ILC</a:t>
            </a:r>
            <a:r>
              <a:rPr lang="en-US" sz="2200" b="0" i="0" u="none" strike="noStrike" cap="none" dirty="0">
                <a:solidFill>
                  <a:srgbClr val="000000"/>
                </a:solidFill>
                <a:effectLst/>
                <a:latin typeface="Helvetica Neue"/>
                <a:ea typeface="Helvetica Neue"/>
                <a:cs typeface="Helvetica Neue"/>
                <a:sym typeface="Helvetica Neue"/>
              </a:rPr>
              <a:t> (International Land Coalition), </a:t>
            </a:r>
            <a:r>
              <a:rPr lang="en-US" sz="2200" b="1" i="0" u="none" strike="noStrike" cap="none" dirty="0">
                <a:solidFill>
                  <a:srgbClr val="000000"/>
                </a:solidFill>
                <a:effectLst/>
                <a:latin typeface="Helvetica Neue"/>
                <a:ea typeface="Helvetica Neue"/>
                <a:cs typeface="Helvetica Neue"/>
                <a:sym typeface="Helvetica Neue"/>
              </a:rPr>
              <a:t>WB</a:t>
            </a:r>
            <a:r>
              <a:rPr lang="en-US" sz="2200" b="0" i="0" u="none" strike="noStrike" cap="none" dirty="0">
                <a:solidFill>
                  <a:srgbClr val="000000"/>
                </a:solidFill>
                <a:effectLst/>
                <a:latin typeface="Helvetica Neue"/>
                <a:ea typeface="Helvetica Neue"/>
                <a:cs typeface="Helvetica Neue"/>
                <a:sym typeface="Helvetica Neue"/>
              </a:rPr>
              <a:t> (World Bank), </a:t>
            </a:r>
            <a:r>
              <a:rPr lang="en-US" sz="2200" b="1" i="0" u="none" strike="noStrike" cap="none" dirty="0">
                <a:solidFill>
                  <a:srgbClr val="000000"/>
                </a:solidFill>
                <a:effectLst/>
                <a:latin typeface="Helvetica Neue"/>
                <a:ea typeface="Helvetica Neue"/>
                <a:cs typeface="Helvetica Neue"/>
                <a:sym typeface="Helvetica Neue"/>
              </a:rPr>
              <a:t>NGO</a:t>
            </a:r>
            <a:r>
              <a:rPr lang="en-US" sz="2200" b="0" i="0" u="none" strike="noStrike" cap="none" dirty="0">
                <a:solidFill>
                  <a:srgbClr val="000000"/>
                </a:solidFill>
                <a:effectLst/>
                <a:latin typeface="Helvetica Neue"/>
                <a:ea typeface="Helvetica Neue"/>
                <a:cs typeface="Helvetica Neue"/>
                <a:sym typeface="Helvetica Neue"/>
              </a:rPr>
              <a:t> (non-governmental organizations), </a:t>
            </a:r>
            <a:r>
              <a:rPr lang="en-US" sz="2200" b="1" i="0" u="none" strike="noStrike" cap="none" dirty="0">
                <a:solidFill>
                  <a:srgbClr val="000000"/>
                </a:solidFill>
                <a:effectLst/>
                <a:latin typeface="Helvetica Neue"/>
                <a:ea typeface="Helvetica Neue"/>
                <a:cs typeface="Helvetica Neue"/>
                <a:sym typeface="Helvetica Neue"/>
              </a:rPr>
              <a:t>PA</a:t>
            </a:r>
            <a:r>
              <a:rPr lang="en-US" sz="2200" b="0" i="0" u="none" strike="noStrike" cap="none" dirty="0">
                <a:solidFill>
                  <a:srgbClr val="000000"/>
                </a:solidFill>
                <a:effectLst/>
                <a:latin typeface="Helvetica Neue"/>
                <a:ea typeface="Helvetica Neue"/>
                <a:cs typeface="Helvetica Neue"/>
                <a:sym typeface="Helvetica Neue"/>
              </a:rPr>
              <a:t> (Pastoralist Associations), </a:t>
            </a:r>
            <a:r>
              <a:rPr lang="en-US" sz="2200" b="1" i="0" u="none" strike="noStrike" cap="none" dirty="0">
                <a:solidFill>
                  <a:srgbClr val="000000"/>
                </a:solidFill>
                <a:effectLst/>
                <a:latin typeface="Helvetica Neue"/>
                <a:ea typeface="Helvetica Neue"/>
                <a:cs typeface="Helvetica Neue"/>
                <a:sym typeface="Helvetica Neue"/>
              </a:rPr>
              <a:t>IYRP ISG</a:t>
            </a:r>
            <a:r>
              <a:rPr lang="en-US" sz="2200" b="0" i="0" u="none" strike="noStrike" cap="none" dirty="0">
                <a:solidFill>
                  <a:srgbClr val="000000"/>
                </a:solidFill>
                <a:effectLst/>
                <a:latin typeface="Helvetica Neue"/>
                <a:ea typeface="Helvetica Neue"/>
                <a:cs typeface="Helvetica Neue"/>
                <a:sym typeface="Helvetica Neue"/>
              </a:rPr>
              <a:t> (International Year of Rangelands and Pastoralists International Support Group), </a:t>
            </a:r>
            <a:r>
              <a:rPr lang="en-US" sz="2200" b="1" i="0" u="none" strike="noStrike" cap="none" dirty="0">
                <a:solidFill>
                  <a:srgbClr val="000000"/>
                </a:solidFill>
                <a:effectLst/>
                <a:latin typeface="Helvetica Neue"/>
                <a:ea typeface="Helvetica Neue"/>
                <a:cs typeface="Helvetica Neue"/>
                <a:sym typeface="Helvetica Neue"/>
              </a:rPr>
              <a:t>WISP-NET</a:t>
            </a:r>
            <a:r>
              <a:rPr lang="en-US" sz="2200" b="0" i="0" u="none" strike="noStrike" cap="none" dirty="0">
                <a:solidFill>
                  <a:srgbClr val="000000"/>
                </a:solidFill>
                <a:effectLst/>
                <a:latin typeface="Helvetica Neue"/>
                <a:ea typeface="Helvetica Neue"/>
                <a:cs typeface="Helvetica Neue"/>
                <a:sym typeface="Helvetica Neue"/>
              </a:rPr>
              <a:t> (World Initiative for Sustainable Pastoralism- Network), </a:t>
            </a:r>
            <a:r>
              <a:rPr lang="en-US" sz="2200" b="1" i="0" u="none" strike="noStrike" cap="none" dirty="0">
                <a:solidFill>
                  <a:srgbClr val="000000"/>
                </a:solidFill>
                <a:effectLst/>
                <a:latin typeface="Helvetica Neue"/>
                <a:ea typeface="Helvetica Neue"/>
                <a:cs typeface="Helvetica Neue"/>
                <a:sym typeface="Helvetica Neue"/>
              </a:rPr>
              <a:t>FAO-PKH</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Pastoralist Knowledge Hub), </a:t>
            </a:r>
            <a:r>
              <a:rPr lang="en-US" sz="2200" b="1" i="0" u="none" strike="noStrike" cap="none" dirty="0">
                <a:solidFill>
                  <a:srgbClr val="000000"/>
                </a:solidFill>
                <a:effectLst/>
                <a:latin typeface="Helvetica Neue"/>
                <a:ea typeface="Helvetica Neue"/>
                <a:cs typeface="Helvetica Neue"/>
                <a:sym typeface="Helvetica Neue"/>
              </a:rPr>
              <a:t>CHIEM</a:t>
            </a:r>
            <a:r>
              <a:rPr lang="en-US" sz="2200" b="0" i="0" u="none" strike="noStrike" cap="none" dirty="0">
                <a:solidFill>
                  <a:srgbClr val="000000"/>
                </a:solidFill>
                <a:effectLst/>
                <a:latin typeface="Helvetica Neue"/>
                <a:ea typeface="Helvetica Neue"/>
                <a:cs typeface="Helvetica Neue"/>
                <a:sym typeface="Helvetica Neue"/>
              </a:rPr>
              <a:t> (International Centre for Advanced Mediterranean Agronomic Studies), </a:t>
            </a:r>
            <a:r>
              <a:rPr lang="en-US" sz="2200" b="1" i="0" u="none" strike="noStrike" cap="none" dirty="0">
                <a:solidFill>
                  <a:srgbClr val="000000"/>
                </a:solidFill>
                <a:effectLst/>
                <a:latin typeface="Helvetica Neue"/>
                <a:ea typeface="Helvetica Neue"/>
                <a:cs typeface="Helvetica Neue"/>
                <a:sym typeface="Helvetica Neue"/>
              </a:rPr>
              <a:t>GASL</a:t>
            </a:r>
            <a:r>
              <a:rPr lang="en-US" sz="2200" b="0" i="0" u="none" strike="noStrike" cap="none" dirty="0">
                <a:solidFill>
                  <a:srgbClr val="000000"/>
                </a:solidFill>
                <a:effectLst/>
                <a:latin typeface="Helvetica Neue"/>
                <a:ea typeface="Helvetica Neue"/>
                <a:cs typeface="Helvetica Neue"/>
                <a:sym typeface="Helvetica Neue"/>
              </a:rPr>
              <a:t> (Global Agenda for Sustainable Livestock), </a:t>
            </a:r>
            <a:r>
              <a:rPr lang="en-US" sz="2200" b="1" i="0" u="none" strike="noStrike" cap="none" dirty="0">
                <a:solidFill>
                  <a:srgbClr val="000000"/>
                </a:solidFill>
                <a:effectLst/>
                <a:latin typeface="Helvetica Neue"/>
                <a:ea typeface="Helvetica Neue"/>
                <a:cs typeface="Helvetica Neue"/>
                <a:sym typeface="Helvetica Neue"/>
              </a:rPr>
              <a:t>RISG</a:t>
            </a:r>
            <a:r>
              <a:rPr lang="en-US" sz="2200" b="0" i="0" u="none" strike="noStrike" cap="none" dirty="0">
                <a:solidFill>
                  <a:srgbClr val="000000"/>
                </a:solidFill>
                <a:effectLst/>
                <a:latin typeface="Helvetica Neue"/>
                <a:ea typeface="Helvetica Neue"/>
                <a:cs typeface="Helvetica Neue"/>
                <a:sym typeface="Helvetica Neue"/>
              </a:rPr>
              <a:t> (Regional IYRP Support Groups), </a:t>
            </a:r>
            <a:r>
              <a:rPr lang="en-US" sz="2200" b="1" i="0" u="none" strike="noStrike" cap="none" dirty="0">
                <a:solidFill>
                  <a:srgbClr val="000000"/>
                </a:solidFill>
                <a:effectLst/>
                <a:latin typeface="Helvetica Neue"/>
                <a:ea typeface="Helvetica Neue"/>
                <a:cs typeface="Helvetica Neue"/>
                <a:sym typeface="Helvetica Neue"/>
              </a:rPr>
              <a:t>UNFSS</a:t>
            </a:r>
            <a:r>
              <a:rPr lang="en-US" sz="2200" b="0" i="0" u="none" strike="noStrike" cap="none" dirty="0">
                <a:solidFill>
                  <a:srgbClr val="000000"/>
                </a:solidFill>
                <a:effectLst/>
                <a:latin typeface="Helvetica Neue"/>
                <a:ea typeface="Helvetica Neue"/>
                <a:cs typeface="Helvetica Neue"/>
                <a:sym typeface="Helvetica Neue"/>
              </a:rPr>
              <a:t> (UN Food Systems Summit), </a:t>
            </a:r>
            <a:r>
              <a:rPr lang="en-US" sz="2200" b="1" i="0" u="none" strike="noStrike" cap="none" dirty="0">
                <a:solidFill>
                  <a:srgbClr val="000000"/>
                </a:solidFill>
                <a:effectLst/>
                <a:latin typeface="Helvetica Neue"/>
                <a:ea typeface="Helvetica Neue"/>
                <a:cs typeface="Helvetica Neue"/>
                <a:sym typeface="Helvetica Neue"/>
              </a:rPr>
              <a:t>UNGA</a:t>
            </a:r>
            <a:r>
              <a:rPr lang="en-US" sz="2200" b="0" i="0" u="none" strike="noStrike" cap="none" dirty="0">
                <a:solidFill>
                  <a:srgbClr val="000000"/>
                </a:solidFill>
                <a:effectLst/>
                <a:latin typeface="Helvetica Neue"/>
                <a:ea typeface="Helvetica Neue"/>
                <a:cs typeface="Helvetica Neue"/>
                <a:sym typeface="Helvetica Neue"/>
              </a:rPr>
              <a:t> (United Nations General Assembly), </a:t>
            </a:r>
            <a:r>
              <a:rPr lang="en-US" sz="2200" b="1" i="0" u="none" strike="noStrike" cap="none" dirty="0">
                <a:solidFill>
                  <a:srgbClr val="000000"/>
                </a:solidFill>
                <a:effectLst/>
                <a:latin typeface="Helvetica Neue"/>
                <a:ea typeface="Helvetica Neue"/>
                <a:cs typeface="Helvetica Neue"/>
                <a:sym typeface="Helvetica Neue"/>
              </a:rPr>
              <a:t>PASTRES</a:t>
            </a:r>
            <a:r>
              <a:rPr lang="en-US" sz="2200" b="0" i="0" u="none" strike="noStrike" cap="none" dirty="0">
                <a:solidFill>
                  <a:srgbClr val="000000"/>
                </a:solidFill>
                <a:effectLst/>
                <a:latin typeface="Helvetica Neue"/>
                <a:ea typeface="Helvetica Neue"/>
                <a:cs typeface="Helvetica Neue"/>
                <a:sym typeface="Helvetica Neue"/>
              </a:rPr>
              <a:t> (Pastoralism, Uncertainty and Resilience program of Institute of Development Studies, UK), </a:t>
            </a:r>
            <a:r>
              <a:rPr lang="en-US" sz="2200" b="1" i="0" u="none" strike="noStrike" cap="none" dirty="0">
                <a:solidFill>
                  <a:srgbClr val="000000"/>
                </a:solidFill>
                <a:effectLst/>
                <a:latin typeface="Helvetica Neue"/>
                <a:ea typeface="Helvetica Neue"/>
                <a:cs typeface="Helvetica Neue"/>
                <a:sym typeface="Helvetica Neue"/>
              </a:rPr>
              <a:t>Dana+20</a:t>
            </a:r>
            <a:r>
              <a:rPr lang="en-US" sz="2200" b="0" i="0" u="none" strike="noStrike" cap="none" dirty="0">
                <a:solidFill>
                  <a:srgbClr val="000000"/>
                </a:solidFill>
                <a:effectLst/>
                <a:latin typeface="Helvetica Neue"/>
                <a:ea typeface="Helvetica Neue"/>
                <a:cs typeface="Helvetica Neue"/>
                <a:sym typeface="Helvetica Neue"/>
              </a:rPr>
              <a:t> (Global Pastoralist Gathering at Dana, Jordan), </a:t>
            </a:r>
            <a:r>
              <a:rPr lang="en-US" sz="2200" b="1" i="0" u="none" strike="noStrike" cap="none" dirty="0">
                <a:solidFill>
                  <a:srgbClr val="000000"/>
                </a:solidFill>
                <a:effectLst/>
                <a:latin typeface="Helvetica Neue"/>
                <a:ea typeface="Helvetica Neue"/>
                <a:cs typeface="Helvetica Neue"/>
                <a:sym typeface="Helvetica Neue"/>
              </a:rPr>
              <a:t>IY of Mountains</a:t>
            </a:r>
            <a:r>
              <a:rPr lang="en-US" sz="2200" b="0" i="0" u="none" strike="noStrike" cap="none" dirty="0">
                <a:solidFill>
                  <a:srgbClr val="000000"/>
                </a:solidFill>
                <a:effectLst/>
                <a:latin typeface="Helvetica Neue"/>
                <a:ea typeface="Helvetica Neue"/>
                <a:cs typeface="Helvetica Neue"/>
                <a:sym typeface="Helvetica Neue"/>
              </a:rPr>
              <a:t> (International Year of Mountains), </a:t>
            </a:r>
            <a:r>
              <a:rPr lang="en-US" sz="2200" b="1" i="0" u="none" strike="noStrike" cap="none" dirty="0">
                <a:solidFill>
                  <a:srgbClr val="000000"/>
                </a:solidFill>
                <a:effectLst/>
                <a:latin typeface="Helvetica Neue"/>
                <a:ea typeface="Helvetica Neue"/>
                <a:cs typeface="Helvetica Neue"/>
                <a:sym typeface="Helvetica Neue"/>
              </a:rPr>
              <a:t>GLF</a:t>
            </a:r>
            <a:r>
              <a:rPr lang="en-US" sz="2200" b="0" i="0" u="none" strike="noStrike" cap="none" dirty="0">
                <a:solidFill>
                  <a:srgbClr val="000000"/>
                </a:solidFill>
                <a:effectLst/>
                <a:latin typeface="Helvetica Neue"/>
                <a:ea typeface="Helvetica Neue"/>
                <a:cs typeface="Helvetica Neue"/>
                <a:sym typeface="Helvetica Neue"/>
              </a:rPr>
              <a:t> (Global Landscape Forum), </a:t>
            </a:r>
            <a:r>
              <a:rPr lang="en-US" sz="2200" b="1" i="0" u="none" strike="noStrike" cap="none" dirty="0">
                <a:solidFill>
                  <a:srgbClr val="000000"/>
                </a:solidFill>
                <a:effectLst/>
                <a:latin typeface="Helvetica Neue"/>
                <a:ea typeface="Helvetica Neue"/>
                <a:cs typeface="Helvetica Neue"/>
                <a:sym typeface="Helvetica Neue"/>
              </a:rPr>
              <a:t>UNESCO</a:t>
            </a:r>
            <a:r>
              <a:rPr lang="en-US" sz="2200" b="0" i="0" u="none" strike="noStrike" cap="none" dirty="0">
                <a:solidFill>
                  <a:srgbClr val="000000"/>
                </a:solidFill>
                <a:effectLst/>
                <a:latin typeface="Helvetica Neue"/>
                <a:ea typeface="Helvetica Neue"/>
                <a:cs typeface="Helvetica Neue"/>
                <a:sym typeface="Helvetica Neue"/>
              </a:rPr>
              <a:t> (UN Educational, Scientific and Cultural Organization), </a:t>
            </a:r>
            <a:r>
              <a:rPr lang="en-US" sz="2200" b="1" i="0" u="none" strike="noStrike" cap="none" dirty="0">
                <a:solidFill>
                  <a:srgbClr val="000000"/>
                </a:solidFill>
                <a:effectLst/>
                <a:latin typeface="Helvetica Neue"/>
                <a:ea typeface="Helvetica Neue"/>
                <a:cs typeface="Helvetica Neue"/>
                <a:sym typeface="Helvetica Neue"/>
              </a:rPr>
              <a:t>UNCCD</a:t>
            </a:r>
            <a:r>
              <a:rPr lang="en-US" sz="2200" b="0" i="0" u="none" strike="noStrike" cap="none" dirty="0">
                <a:solidFill>
                  <a:srgbClr val="000000"/>
                </a:solidFill>
                <a:effectLst/>
                <a:latin typeface="Helvetica Neue"/>
                <a:ea typeface="Helvetica Neue"/>
                <a:cs typeface="Helvetica Neue"/>
                <a:sym typeface="Helvetica Neue"/>
              </a:rPr>
              <a:t> (UN Convention to Combat Desertification and Drought), </a:t>
            </a:r>
            <a:r>
              <a:rPr lang="en-US" sz="2200" b="1" i="0" u="none" strike="noStrike" cap="none" dirty="0">
                <a:solidFill>
                  <a:srgbClr val="000000"/>
                </a:solidFill>
                <a:effectLst/>
                <a:latin typeface="Helvetica Neue"/>
                <a:ea typeface="Helvetica Neue"/>
                <a:cs typeface="Helvetica Neue"/>
                <a:sym typeface="Helvetica Neue"/>
              </a:rPr>
              <a:t>CBD</a:t>
            </a:r>
            <a:r>
              <a:rPr lang="en-US" sz="2200" b="0" i="0" u="none" strike="noStrike" cap="none" dirty="0">
                <a:solidFill>
                  <a:srgbClr val="000000"/>
                </a:solidFill>
                <a:effectLst/>
                <a:latin typeface="Helvetica Neue"/>
                <a:ea typeface="Helvetica Neue"/>
                <a:cs typeface="Helvetica Neue"/>
                <a:sym typeface="Helvetica Neue"/>
              </a:rPr>
              <a:t> (Convention on Biological Diversity), </a:t>
            </a:r>
            <a:r>
              <a:rPr lang="en-US" sz="2200" b="1" i="0" u="none" strike="noStrike" cap="none" dirty="0">
                <a:solidFill>
                  <a:srgbClr val="000000"/>
                </a:solidFill>
                <a:effectLst/>
                <a:latin typeface="Helvetica Neue"/>
                <a:ea typeface="Helvetica Neue"/>
                <a:cs typeface="Helvetica Neue"/>
                <a:sym typeface="Helvetica Neue"/>
              </a:rPr>
              <a:t>CMS</a:t>
            </a:r>
            <a:r>
              <a:rPr lang="en-US" sz="2200" b="0" i="0" u="none" strike="noStrike" cap="none" dirty="0">
                <a:solidFill>
                  <a:srgbClr val="000000"/>
                </a:solidFill>
                <a:effectLst/>
                <a:latin typeface="Helvetica Neue"/>
                <a:ea typeface="Helvetica Neue"/>
                <a:cs typeface="Helvetica Neue"/>
                <a:sym typeface="Helvetica Neue"/>
              </a:rPr>
              <a:t> (Convention on Migratory Species), </a:t>
            </a:r>
            <a:r>
              <a:rPr lang="en-US" sz="2200" b="1" i="0" u="none" strike="noStrike" cap="none" dirty="0">
                <a:solidFill>
                  <a:srgbClr val="000000"/>
                </a:solidFill>
                <a:effectLst/>
                <a:latin typeface="Helvetica Neue"/>
                <a:ea typeface="Helvetica Neue"/>
                <a:cs typeface="Helvetica Neue"/>
                <a:sym typeface="Helvetica Neue"/>
              </a:rPr>
              <a:t>UNFCCC</a:t>
            </a:r>
            <a:r>
              <a:rPr lang="en-US" sz="2200" b="0" i="0" u="none" strike="noStrike" cap="none" dirty="0">
                <a:solidFill>
                  <a:srgbClr val="000000"/>
                </a:solidFill>
                <a:effectLst/>
                <a:latin typeface="Helvetica Neue"/>
                <a:ea typeface="Helvetica Neue"/>
                <a:cs typeface="Helvetica Neue"/>
                <a:sym typeface="Helvetica Neue"/>
              </a:rPr>
              <a:t> (UN Framework Convention on Climate Change), </a:t>
            </a:r>
            <a:r>
              <a:rPr lang="en-US" sz="2200" b="1" i="0" u="none" strike="noStrike" cap="none" dirty="0">
                <a:solidFill>
                  <a:srgbClr val="000000"/>
                </a:solidFill>
                <a:effectLst/>
                <a:latin typeface="Helvetica Neue"/>
                <a:ea typeface="Helvetica Neue"/>
                <a:cs typeface="Helvetica Neue"/>
                <a:sym typeface="Helvetica Neue"/>
              </a:rPr>
              <a:t>SDG</a:t>
            </a:r>
            <a:r>
              <a:rPr lang="en-US" sz="2200" b="0" i="0" u="none" strike="noStrike" cap="none" dirty="0">
                <a:solidFill>
                  <a:srgbClr val="000000"/>
                </a:solidFill>
                <a:effectLst/>
                <a:latin typeface="Helvetica Neue"/>
                <a:ea typeface="Helvetica Neue"/>
                <a:cs typeface="Helvetica Neue"/>
                <a:sym typeface="Helvetica Neue"/>
              </a:rPr>
              <a:t> (Sustainable Development Goals). </a:t>
            </a:r>
          </a:p>
          <a:p>
            <a:pPr marL="0" marR="0" lvl="0" indent="0" algn="l" rtl="0">
              <a:lnSpc>
                <a:spcPct val="117999"/>
              </a:lnSpc>
              <a:spcBef>
                <a:spcPts val="0"/>
              </a:spcBef>
              <a:spcAft>
                <a:spcPts val="0"/>
              </a:spcAft>
              <a:buClr>
                <a:srgbClr val="000000"/>
              </a:buClr>
              <a:buSzPts val="1400"/>
              <a:buFont typeface="Arial"/>
              <a:buNone/>
            </a:pPr>
            <a:endParaRPr lang="en-US" dirty="0"/>
          </a:p>
          <a:p>
            <a:pPr marL="0" marR="0" lvl="0" indent="0" algn="l" rtl="0">
              <a:lnSpc>
                <a:spcPct val="117999"/>
              </a:lnSpc>
              <a:spcBef>
                <a:spcPts val="0"/>
              </a:spcBef>
              <a:spcAft>
                <a:spcPts val="0"/>
              </a:spcAft>
              <a:buClr>
                <a:srgbClr val="000000"/>
              </a:buClr>
              <a:buSzPts val="1400"/>
              <a:buFont typeface="Arial"/>
              <a:buNone/>
            </a:pPr>
            <a:endParaRPr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Information collected as of September 2025 shows that there will be 12 regional gatherings of pastoralists and 3 global gatherings of pastoralists during 2025 and 2026. The final global gathering will occur in Mongolia on the margins of the UNCCD COP 17. These gatherings are expected to help amplify the voices of pastoralists from around the world. </a:t>
            </a:r>
          </a:p>
        </p:txBody>
      </p:sp>
    </p:spTree>
    <p:extLst>
      <p:ext uri="{BB962C8B-B14F-4D97-AF65-F5344CB8AC3E}">
        <p14:creationId xmlns:p14="http://schemas.microsoft.com/office/powerpoint/2010/main" val="94183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This presentation is intended to be used by any member of the IYRP International Support Group during presentations, or it can be printed and handed out at pastoralist gatherings. French and Spanish versions are available.</a:t>
            </a:r>
            <a:endParaRPr dirty="0"/>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There are many events being planned by the IYRP Global Alliance members in 2025 and 2026. This slide only shows some of the global events. Much more can be seen on the IYRP Global Alliance website’s Calendar of Events (https://</a:t>
            </a:r>
            <a:r>
              <a:rPr lang="en-US" dirty="0" err="1"/>
              <a:t>iyrp.info</a:t>
            </a:r>
            <a:r>
              <a:rPr lang="en-US" dirty="0"/>
              <a:t>/achievements) and well as FAO’s website (soon to be operational). </a:t>
            </a:r>
            <a:endParaRPr dirty="0"/>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While a lot has been achieved so far, there is much more that can be done. We expect concrete actions in 2026 such as strengthening of pastoralist organizations through gatherings aimed at coalition building, policy resolutions at UNCCD and other fora that are expected to translate into national policies, and the launch of the effort to develop the Rangeland Stewardship Council (similar to the Marine Stewardship Council). But more is expected in the coming years and decade, including advocacy for an International Day of Rangelands and Pastoralists, and a global data base on rangelands and pastoralists. The IYRP Global Alliance is as strong as the actions of its members. </a:t>
            </a:r>
            <a:endParaRPr dirty="0"/>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Join us in this global movement to elevate the voices from and of rangelands and pastoralists in 2026 and BEYOND!</a:t>
            </a:r>
            <a:endParaRPr dirty="0"/>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GB" sz="1100" dirty="0">
                <a:solidFill>
                  <a:srgbClr val="222222"/>
                </a:solidFill>
                <a:highlight>
                  <a:srgbClr val="FFFFFF"/>
                </a:highlight>
                <a:latin typeface="Arial"/>
                <a:ea typeface="Arial"/>
                <a:cs typeface="Arial"/>
                <a:sym typeface="Arial"/>
              </a:rPr>
              <a:t>The IYRP is not just to celebrate, but also to raise awareness, increase action, and bring greater attention to the challenges faced by pastoralists for sustainability and stewardship of rangelands.  The ‘Benign Neglect’ report prepared by UNEP in 2019 identified many gaps in our knowledge of these systems and led to a resolution at the fourth meeting of the United Nations Environment Assembly for greater policy and investment focus on rangelands and for pastoralists. </a:t>
            </a:r>
            <a:endParaRPr lang="en-US" dirty="0">
              <a:ea typeface="Arial"/>
              <a:cs typeface="Arial"/>
              <a:sym typeface="Arial"/>
            </a:endParaRPr>
          </a:p>
          <a:p>
            <a:endParaRPr lang="en-GB" sz="1100" dirty="0">
              <a:solidFill>
                <a:srgbClr val="222222"/>
              </a:solidFill>
              <a:highlight>
                <a:srgbClr val="FFFFFF"/>
              </a:highlight>
              <a:latin typeface="Arial"/>
              <a:cs typeface="Arial"/>
            </a:endParaRPr>
          </a:p>
          <a:p>
            <a:r>
              <a:rPr lang="en-GB" dirty="0">
                <a:solidFill>
                  <a:srgbClr val="222222"/>
                </a:solidFill>
                <a:highlight>
                  <a:srgbClr val="FFFFFF"/>
                </a:highlight>
              </a:rPr>
              <a:t>[https://www.unenvironment.org/resources/report/case-benign-neglect-knowledge-gaps-about-sustainability-pastoralism-and-rangelands] </a:t>
            </a:r>
            <a:endParaRPr lang="en-GB" dirty="0">
              <a:highlight>
                <a:srgbClr val="FFFFFF"/>
              </a:highlight>
            </a:endParaRPr>
          </a:p>
          <a:p>
            <a:endParaRPr lang="en-GB" sz="1100" dirty="0">
              <a:solidFill>
                <a:srgbClr val="222222"/>
              </a:solidFill>
              <a:highlight>
                <a:srgbClr val="FFFFFF"/>
              </a:highlight>
              <a:latin typeface="Arial"/>
              <a:ea typeface="Arial"/>
              <a:cs typeface="Arial"/>
            </a:endParaRPr>
          </a:p>
          <a:p>
            <a:endParaRPr lang="en-GB" sz="1100" dirty="0">
              <a:solidFill>
                <a:srgbClr val="222222"/>
              </a:solidFill>
              <a:highlight>
                <a:srgbClr val="FFFFFF"/>
              </a:highlight>
              <a:latin typeface="Arial"/>
              <a:ea typeface="Arial"/>
              <a:cs typeface="Arial"/>
              <a:sym typeface="Arial"/>
            </a:endParaRPr>
          </a:p>
          <a:p>
            <a:r>
              <a:rPr lang="en-GB" sz="1100" dirty="0">
                <a:solidFill>
                  <a:srgbClr val="222222"/>
                </a:solidFill>
                <a:highlight>
                  <a:srgbClr val="FFFFFF"/>
                </a:highlight>
                <a:latin typeface="Arial"/>
                <a:ea typeface="Arial"/>
                <a:cs typeface="Arial"/>
                <a:sym typeface="Arial"/>
              </a:rPr>
              <a:t>During the campaign for designation of IYRP in 2015-2021, there was a significant increase in activities being undertaken by members of the IYRP International Support Group (now renamed the IYRP Global Alliance), such as the Rangeland Atlas, the World Pastoralist Map, outreach to events such as the World Food Summit, the SDG-High Level Political Forum, and the Conference of Parties of UNCBD, UNCCD, UNFCCC, etc. Since the designation in 2022 of IYRP2026, these actions have increase significantly. </a:t>
            </a:r>
            <a:endParaRPr lang="en-US">
              <a:ea typeface="Arial"/>
              <a:cs typeface="Arial"/>
              <a:sym typeface="Arial"/>
            </a:endParaRPr>
          </a:p>
          <a:p>
            <a:endParaRPr lang="en-GB" sz="1100" dirty="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Please see: https://iyrp.info/iyrp-achievements-and-upcoming-events</a:t>
            </a:r>
            <a:endParaRPr lang="en-US"/>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Why are rangelands and pastoralists important?</a:t>
            </a:r>
          </a:p>
          <a:p>
            <a:pPr marL="457200" lvl="0" indent="-228600" algn="l" rtl="0">
              <a:lnSpc>
                <a:spcPct val="117999"/>
              </a:lnSpc>
              <a:spcBef>
                <a:spcPts val="0"/>
              </a:spcBef>
              <a:spcAft>
                <a:spcPts val="0"/>
              </a:spcAft>
              <a:buSzPts val="1400"/>
              <a:buNone/>
            </a:pPr>
            <a:endParaRPr lang="en-GB" sz="1100" dirty="0">
              <a:solidFill>
                <a:schemeClr val="dk1"/>
              </a:solidFill>
              <a:highlight>
                <a:schemeClr val="lt1"/>
              </a:highlight>
              <a:latin typeface="Arial"/>
              <a:ea typeface="Arial"/>
              <a:cs typeface="Arial"/>
              <a:sym typeface="Arial"/>
            </a:endParaRPr>
          </a:p>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WATCH THIS!</a:t>
            </a:r>
            <a:endParaRPr sz="1100" dirty="0">
              <a:solidFill>
                <a:schemeClr val="dk1"/>
              </a:solidFill>
              <a:highlight>
                <a:schemeClr val="lt1"/>
              </a:highlight>
              <a:latin typeface="Arial"/>
              <a:ea typeface="Arial"/>
              <a:cs typeface="Arial"/>
              <a:sym typeface="Arial"/>
            </a:endParaRPr>
          </a:p>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https://</a:t>
            </a:r>
            <a:r>
              <a:rPr lang="en-GB" sz="1100" dirty="0" err="1">
                <a:solidFill>
                  <a:schemeClr val="dk1"/>
                </a:solidFill>
                <a:highlight>
                  <a:schemeClr val="lt1"/>
                </a:highlight>
                <a:latin typeface="Arial"/>
                <a:ea typeface="Arial"/>
                <a:cs typeface="Arial"/>
                <a:sym typeface="Arial"/>
              </a:rPr>
              <a:t>www.youtube.com</a:t>
            </a:r>
            <a:r>
              <a:rPr lang="en-GB" sz="1100" dirty="0">
                <a:solidFill>
                  <a:schemeClr val="dk1"/>
                </a:solidFill>
                <a:highlight>
                  <a:schemeClr val="lt1"/>
                </a:highlight>
                <a:latin typeface="Arial"/>
                <a:ea typeface="Arial"/>
                <a:cs typeface="Arial"/>
                <a:sym typeface="Arial"/>
              </a:rPr>
              <a:t>/</a:t>
            </a:r>
            <a:r>
              <a:rPr lang="en-GB" sz="1100" dirty="0" err="1">
                <a:solidFill>
                  <a:schemeClr val="dk1"/>
                </a:solidFill>
                <a:highlight>
                  <a:schemeClr val="lt1"/>
                </a:highlight>
                <a:latin typeface="Arial"/>
                <a:ea typeface="Arial"/>
                <a:cs typeface="Arial"/>
                <a:sym typeface="Arial"/>
              </a:rPr>
              <a:t>watch?v</a:t>
            </a:r>
            <a:r>
              <a:rPr lang="en-GB" sz="1100" dirty="0">
                <a:solidFill>
                  <a:schemeClr val="dk1"/>
                </a:solidFill>
                <a:highlight>
                  <a:schemeClr val="lt1"/>
                </a:highlight>
                <a:latin typeface="Arial"/>
                <a:ea typeface="Arial"/>
                <a:cs typeface="Arial"/>
                <a:sym typeface="Arial"/>
              </a:rPr>
              <a:t>=DegITzac9Ac</a:t>
            </a:r>
            <a:endParaRPr sz="1100" dirty="0">
              <a:solidFill>
                <a:schemeClr val="dk1"/>
              </a:solidFill>
              <a:highlight>
                <a:schemeClr val="lt1"/>
              </a:highlight>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IYRP aims to raise awareness of the importance of rangelands to the global economy so as to dispel the myth that they are all "wastelands", and to stop them from being indiscriminately changed to other uses.  This poster shows the amazing diversity of rangelands. Some rangelands (such as in Europe) do not appear on the base map because of mapping scale issues. Researchers continue to collect data to expand and deepen our knowledge of rangelands in the world.</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Similarly, IYRP aims to raise awareness of the importance of pastoralism around the world. There are many forms of pastoralism in the world, but they all share one thing: the raising of animals (domestic or wild) on natural vegetation. The League for Pastoral Peoples continues to improve the global map</a:t>
            </a:r>
            <a:endParaRPr lang="en-US" sz="1100">
              <a:solidFill>
                <a:srgbClr val="222222"/>
              </a:solidFill>
              <a:highlight>
                <a:srgbClr val="FFFFFF"/>
              </a:highlight>
              <a:latin typeface="Arial"/>
              <a:ea typeface="Arial"/>
              <a:cs typeface="Arial"/>
              <a:sym typeface="Arial"/>
            </a:endParaRP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http://www.pastoralpeoples.org/wp-content/uploads/2023/07/Pastoralist-map-poster-7.23-print.pdf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and welcomes pastoralist communities to contact them to be included in the global map.</a:t>
            </a:r>
            <a:endParaRPr sz="1100" dirty="0">
              <a:solidFill>
                <a:srgbClr val="222222"/>
              </a:solidFill>
              <a:highlight>
                <a:srgbClr val="FFFFFF"/>
              </a:highlight>
              <a:latin typeface="Arial"/>
              <a:ea typeface="Arial"/>
              <a:cs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GB" sz="2400" dirty="0">
                <a:solidFill>
                  <a:srgbClr val="222222"/>
                </a:solidFill>
                <a:highlight>
                  <a:srgbClr val="FFFFFF"/>
                </a:highlight>
                <a:latin typeface="Arial"/>
                <a:ea typeface="Arial"/>
                <a:cs typeface="Arial"/>
                <a:sym typeface="Arial"/>
              </a:rPr>
              <a:t>Pastoralists raise an amazing diversity of animals on rangelands, both domesticated and wild. Movement of animals (rotational grazing between paddocks, transhumance, herding through long distance corridors, etc.) is an essential feature of pastoralism that is necessitated by the native ecosystem and conditions of rangelands. </a:t>
            </a:r>
            <a:r>
              <a:rPr lang="en-GB" sz="2400" dirty="0" err="1">
                <a:solidFill>
                  <a:srgbClr val="222222"/>
                </a:solidFill>
                <a:highlight>
                  <a:srgbClr val="FFFFFF"/>
                </a:highlight>
                <a:latin typeface="Arial"/>
                <a:ea typeface="Arial"/>
                <a:cs typeface="Arial"/>
                <a:sym typeface="Arial"/>
              </a:rPr>
              <a:t>Agro</a:t>
            </a:r>
            <a:r>
              <a:rPr lang="en-GB" sz="2400" dirty="0">
                <a:solidFill>
                  <a:srgbClr val="222222"/>
                </a:solidFill>
                <a:highlight>
                  <a:srgbClr val="FFFFFF"/>
                </a:highlight>
                <a:latin typeface="Arial"/>
                <a:ea typeface="Arial"/>
                <a:cs typeface="Arial"/>
                <a:sym typeface="Arial"/>
              </a:rPr>
              <a:t>-pastoralists integrate animal raising with their crops, such as the herding of large flocks of ducks between rice paddies in India.</a:t>
            </a:r>
            <a:endParaRPr lang="en-GB" dirty="0"/>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The Process for official designation of IYRP involved the following milestones: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International Rangeland Congress 2008 recognized “… ensuring worldwide societal recognition of the enduring value of natural grasslands”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IYRP Support Group established in 2016</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 2022, UN General Assembly declares 2026 as IYRP, led by Government of Mongolia and with 102 countries supporting it</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FAO designated as Lead UN agency </a:t>
            </a:r>
            <a:endParaRPr lang="en-GB" b="0" dirty="0"/>
          </a:p>
          <a:p>
            <a:pPr marL="558800" lvl="0" indent="-241300" algn="l" rtl="0">
              <a:lnSpc>
                <a:spcPct val="120000"/>
              </a:lnSpc>
              <a:spcBef>
                <a:spcPts val="0"/>
              </a:spcBef>
              <a:spcAft>
                <a:spcPts val="0"/>
              </a:spcAft>
              <a:buClr>
                <a:srgbClr val="7E6562"/>
              </a:buClr>
              <a:buSzPts val="5000"/>
              <a:buFont typeface="Proxima Nova"/>
              <a:buNone/>
            </a:pPr>
            <a:endParaRPr lang="en-GB" sz="4000" b="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In 2024, the IYRP Support Group was renamed as the IYRP Global Alliance</a:t>
            </a:r>
            <a:endParaRPr lang="en-GB" b="0" dirty="0"/>
          </a:p>
          <a:p>
            <a:pPr marL="1016000" lvl="1" indent="-558800">
              <a:lnSpc>
                <a:spcPct val="120000"/>
              </a:lnSpc>
              <a:buClr>
                <a:srgbClr val="7E6562"/>
              </a:buClr>
              <a:buSzPts val="5000"/>
              <a:buFont typeface="Proxima Nova"/>
              <a:buChar char="•"/>
            </a:pPr>
            <a:r>
              <a:rPr lang="en-GB" sz="3200" dirty="0">
                <a:solidFill>
                  <a:srgbClr val="7E6562"/>
                </a:solidFill>
                <a:latin typeface="Proxima Nova"/>
                <a:ea typeface="Proxima Nova"/>
                <a:cs typeface="Proxima Nova"/>
                <a:sym typeface="Proxima Nova"/>
              </a:rPr>
              <a:t>Today it</a:t>
            </a:r>
            <a:r>
              <a:rPr lang="en-GB" sz="3200" b="0" dirty="0">
                <a:solidFill>
                  <a:srgbClr val="7E6562"/>
                </a:solidFill>
                <a:latin typeface="Proxima Nova"/>
                <a:ea typeface="Proxima Nova"/>
                <a:cs typeface="Proxima Nova"/>
                <a:sym typeface="Proxima Nova"/>
              </a:rPr>
              <a:t> has more than 550 active partners and organizations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This includes pastoralist organizations, civil society, academia and research, business community – from national to regional to global levels</a:t>
            </a:r>
            <a:endParaRPr lang="en-GB" b="0"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The IYRP Global Alliance is a voluntary coalition and network of member organizations working to raise global awareness and support for sustainable pastoralism and healthy rangelands. Formed to highlight the global significance of these ecosystems and communities, the Alliance played a central role in advocating for the successful adoption of the United Nations General Assembly resolution proclaiming 2026 as the International Year of Rangelands and Pastoralists. The Global Alliance promotes investment, policy engagement, and knowledge sharing to elevate the contributions of rangelands and pastoralists to food security, environmental health, cultural heritage, and climate action. It coordinates regional support groups and thematic working groups on issues such as land degradation, climate change, and Indigenous knowledge, while representing the voices of pastoralists and scientists in global forums. Through these efforts, the Alliance fosters collaboration and action to protect and sustainably manage rangelands worldwide.</a:t>
            </a:r>
            <a:endParaRPr dirty="0"/>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9031" y="13081000"/>
            <a:ext cx="453238" cy="4719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17939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en-GB" sz="5400" b="0" i="0" u="none" strike="noStrike" cap="none" dirty="0">
                <a:solidFill>
                  <a:srgbClr val="FFFFFF"/>
                </a:solidFill>
                <a:latin typeface="Proxima Nova"/>
                <a:ea typeface="Proxima Nova"/>
                <a:cs typeface="Proxima Nova"/>
                <a:sym typeface="Proxima Nova"/>
              </a:rPr>
              <a:t>IYRP Global Alliance</a:t>
            </a:r>
            <a:endParaRPr sz="5400" b="0" i="0" u="none" strike="noStrike" cap="none" dirty="0">
              <a:solidFill>
                <a:srgbClr val="FFFFFF"/>
              </a:solidFill>
              <a:latin typeface="Proxima Nova"/>
              <a:ea typeface="Proxima Nova"/>
              <a:cs typeface="Proxima Nova"/>
              <a:sym typeface="Proxima Nova"/>
            </a:endParaRPr>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Global Secretariat</a:t>
            </a:r>
            <a:endParaRPr dirty="0"/>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Updated </a:t>
            </a:r>
            <a:r>
              <a:rPr lang="en-GB" sz="4800" dirty="0">
                <a:solidFill>
                  <a:srgbClr val="FFFFFF"/>
                </a:solidFill>
                <a:latin typeface="Proxima Nova"/>
                <a:ea typeface="Proxima Nova"/>
                <a:cs typeface="Proxima Nova"/>
                <a:sym typeface="Proxima Nova"/>
              </a:rPr>
              <a:t>Sept</a:t>
            </a:r>
            <a:r>
              <a:rPr lang="en-GB" sz="4800" b="0" i="0" u="none" strike="noStrike" cap="none" dirty="0">
                <a:solidFill>
                  <a:srgbClr val="FFFFFF"/>
                </a:solidFill>
                <a:latin typeface="Proxima Nova"/>
                <a:ea typeface="Proxima Nova"/>
                <a:cs typeface="Proxima Nova"/>
                <a:sym typeface="Proxima Nova"/>
              </a:rPr>
              <a:t> 2025</a:t>
            </a:r>
            <a:endParaRPr sz="4800" b="0" i="0" u="none" strike="noStrike" cap="none" dirty="0">
              <a:solidFill>
                <a:srgbClr val="FFFFFF"/>
              </a:solidFill>
              <a:latin typeface="Proxima Nova"/>
              <a:ea typeface="Proxima Nova"/>
              <a:cs typeface="Proxima Nova"/>
              <a:sym typeface="Proxima Nova"/>
            </a:endParaRPr>
          </a:p>
          <a:p>
            <a:pPr marL="0" marR="0" lvl="0" indent="0" algn="ctr" rtl="0">
              <a:lnSpc>
                <a:spcPct val="120000"/>
              </a:lnSpc>
              <a:spcBef>
                <a:spcPts val="0"/>
              </a:spcBef>
              <a:spcAft>
                <a:spcPts val="0"/>
              </a:spcAft>
              <a:buClr>
                <a:srgbClr val="FFFFFF"/>
              </a:buClr>
              <a:buSzPts val="5400"/>
              <a:buFont typeface="Proxima Nova"/>
              <a:buNone/>
            </a:pPr>
            <a:endParaRPr sz="5400" b="0" i="0" u="none" strike="noStrike" cap="none" dirty="0">
              <a:solidFill>
                <a:srgbClr val="FFFFFF"/>
              </a:solidFill>
              <a:latin typeface="Proxima Nova"/>
              <a:ea typeface="Proxima Nova"/>
              <a:cs typeface="Proxima Nova"/>
              <a:sym typeface="Proxima Nova"/>
            </a:endParaRPr>
          </a:p>
        </p:txBody>
      </p:sp>
      <p:sp>
        <p:nvSpPr>
          <p:cNvPr id="62" name="Google Shape;62;p1"/>
          <p:cNvSpPr txBox="1"/>
          <p:nvPr/>
        </p:nvSpPr>
        <p:spPr>
          <a:xfrm>
            <a:off x="5031033" y="2653003"/>
            <a:ext cx="14388555" cy="145680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8800"/>
              <a:buFont typeface="Proxima Nova"/>
              <a:buNone/>
            </a:pPr>
            <a:r>
              <a:rPr lang="en-GB" sz="8800" b="0" i="0" u="none" strike="noStrike" cap="none" dirty="0">
                <a:solidFill>
                  <a:srgbClr val="FFFFFF"/>
                </a:solidFill>
                <a:latin typeface="Proxima Nova"/>
                <a:ea typeface="Proxima Nova"/>
                <a:cs typeface="Proxima Nova"/>
                <a:sym typeface="Proxima Nova"/>
              </a:rPr>
              <a:t>Roadmap </a:t>
            </a:r>
            <a:r>
              <a:rPr lang="en-US" sz="8800" b="0" i="0" u="none" strike="noStrike" cap="none" dirty="0">
                <a:solidFill>
                  <a:srgbClr val="FFFFFF"/>
                </a:solidFill>
                <a:latin typeface="Proxima Nova"/>
                <a:ea typeface="Proxima Nova"/>
                <a:cs typeface="Proxima Nova"/>
                <a:sym typeface="Proxima Nova"/>
              </a:rPr>
              <a:t>for </a:t>
            </a:r>
            <a:r>
              <a:rPr lang="en-GB" sz="8800" b="0" i="0" u="none" strike="noStrike" cap="none" dirty="0">
                <a:solidFill>
                  <a:srgbClr val="FFFFFF"/>
                </a:solidFill>
                <a:latin typeface="Proxima Nova Semibold"/>
                <a:ea typeface="Proxima Nova Semibold"/>
                <a:cs typeface="Proxima Nova Semibold"/>
                <a:sym typeface="Proxima Nova Semibold"/>
              </a:rPr>
              <a:t>IYRP 2026</a:t>
            </a:r>
            <a:endParaRPr sz="1400" b="0" i="0" u="none" strike="noStrike" cap="none" dirty="0">
              <a:solidFill>
                <a:srgbClr val="000000"/>
              </a:solidFill>
              <a:latin typeface="Arial"/>
              <a:ea typeface="Arial"/>
              <a:cs typeface="Arial"/>
              <a:sym typeface="Arial"/>
            </a:endParaRP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Regional IYRP Support Groups (RISGs)</a:t>
            </a:r>
            <a:endParaRPr sz="7200" b="1" cap="none" dirty="0">
              <a:solidFill>
                <a:srgbClr val="878E8D"/>
              </a:solidFill>
              <a:latin typeface="Proxima Nova"/>
              <a:ea typeface="Proxima Nova"/>
              <a:cs typeface="Proxima Nova"/>
              <a:sym typeface="Proxima Nova"/>
            </a:endParaRP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Wolfgang Bayer</a:t>
            </a:r>
            <a:endParaRPr sz="2000" b="1" dirty="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Animals</a:t>
            </a:r>
            <a:endParaRPr sz="1400" b="0" i="0" u="none" strike="noStrike" cap="none">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Kalyan Varma</a:t>
              </a:r>
              <a:endParaRPr sz="1600" b="1" dirty="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Pastoralists</a:t>
              </a:r>
              <a:endParaRPr sz="1400" b="0" i="0" u="none" strike="noStrike" cap="none">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Lauren Svejcar</a:t>
            </a:r>
            <a:endParaRPr sz="1600" b="1" dirty="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Rangelands</a:t>
            </a:r>
            <a:endParaRPr sz="1400" b="0" i="0" u="none" strike="noStrike" cap="none">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7" name="Google Shape;187;p38"/>
          <p:cNvSpPr txBox="1"/>
          <p:nvPr/>
        </p:nvSpPr>
        <p:spPr>
          <a:xfrm>
            <a:off x="19070906" y="3178433"/>
            <a:ext cx="3817559"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800" i="0" u="none" strike="noStrike" cap="none" dirty="0">
                <a:solidFill>
                  <a:srgbClr val="687476"/>
                </a:solidFill>
                <a:latin typeface="Proxima Nova"/>
                <a:ea typeface="Proxima Nova"/>
                <a:cs typeface="Proxima Nova"/>
                <a:sym typeface="Proxima Nova"/>
              </a:rPr>
              <a:t>Impact at local level:</a:t>
            </a:r>
            <a:endParaRPr dirty="0">
              <a:solidFill>
                <a:srgbClr val="687476"/>
              </a:solidFill>
            </a:endParaRPr>
          </a:p>
          <a:p>
            <a:pPr marL="0" marR="0" lvl="0" indent="0" algn="l" rtl="0">
              <a:lnSpc>
                <a:spcPct val="100000"/>
              </a:lnSpc>
              <a:spcBef>
                <a:spcPts val="0"/>
              </a:spcBef>
              <a:spcAft>
                <a:spcPts val="0"/>
              </a:spcAft>
              <a:buNone/>
            </a:pPr>
            <a:r>
              <a:rPr lang="en-GB" sz="4000" i="1" u="none" strike="noStrike" cap="none" dirty="0">
                <a:solidFill>
                  <a:srgbClr val="687476"/>
                </a:solidFill>
                <a:latin typeface="Proxima Nova"/>
                <a:ea typeface="Proxima Nova"/>
                <a:cs typeface="Proxima Nova"/>
                <a:sym typeface="Proxima Nova"/>
              </a:rPr>
              <a:t>Promoting pastoralist organizations &amp; their activities </a:t>
            </a:r>
            <a:endParaRPr dirty="0">
              <a:solidFill>
                <a:srgbClr val="687476"/>
              </a:solidFill>
            </a:endParaRPr>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Arctic</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 Asia </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Asia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Central Asia &amp; Mongolia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Australasia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Africa &amp; Middle East</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Eastern &amp; Southern Africa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West &amp; Central Africa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Europe </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America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America</a:t>
            </a:r>
            <a:endParaRPr sz="3600" b="1" i="1" u="none" strike="noStrike" cap="none" dirty="0">
              <a:solidFill>
                <a:schemeClr val="tx2">
                  <a:lumMod val="10000"/>
                </a:schemeClr>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IYRP Global Action Plan 2025-2026</a:t>
            </a:r>
            <a:endParaRPr sz="7200" b="1" cap="none" dirty="0">
              <a:solidFill>
                <a:srgbClr val="878E8D"/>
              </a:solidFill>
              <a:latin typeface="Proxima Nova"/>
              <a:ea typeface="Proxima Nova"/>
              <a:cs typeface="Proxima Nova"/>
              <a:sym typeface="Proxima Nova"/>
            </a:endParaRP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GB" sz="4400" b="0" i="0" u="none" strike="noStrike" cap="none" dirty="0">
                <a:solidFill>
                  <a:srgbClr val="687476"/>
                </a:solidFill>
                <a:latin typeface="Proxima Nova" panose="020B0604020202020204" charset="0"/>
                <a:sym typeface="Arial"/>
              </a:rPr>
              <a:t>IYRP Global Action Plan 2025-2026</a:t>
            </a:r>
            <a:endParaRPr sz="1800" dirty="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en-GB" sz="3200" b="0" i="0" u="none" strike="noStrike" cap="none" dirty="0">
                <a:solidFill>
                  <a:srgbClr val="687476"/>
                </a:solidFill>
                <a:latin typeface="Proxima Nova" panose="020B0604020202020204" charset="0"/>
                <a:sym typeface="Arial"/>
              </a:rPr>
              <a:t>https://iyrp.info/iyrp-2026-global-action-plan</a:t>
            </a:r>
            <a:endParaRPr sz="1800" dirty="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sz="1000" b="0" i="0" u="none" strike="noStrike" cap="none" dirty="0">
              <a:solidFill>
                <a:srgbClr val="687476"/>
              </a:solidFill>
              <a:latin typeface="Proxima Nova" panose="020B0604020202020204" charset="0"/>
              <a:sym typeface="Arial"/>
            </a:endParaRPr>
          </a:p>
        </p:txBody>
      </p:sp>
      <p:sp>
        <p:nvSpPr>
          <p:cNvPr id="197" name="Google Shape;197;p39"/>
          <p:cNvSpPr txBox="1"/>
          <p:nvPr/>
        </p:nvSpPr>
        <p:spPr>
          <a:xfrm>
            <a:off x="1145765" y="3347022"/>
            <a:ext cx="8670485" cy="8588302"/>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1: Multi-stakeholder Coalition Building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2: Knowledge Generation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3: Celebration &amp; Awareness Raising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4: Policy Advocacy over the next decade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5: Appropriate Investment for rangelands and pastoralists </a:t>
            </a:r>
            <a:endParaRPr sz="1600" dirty="0">
              <a:solidFill>
                <a:schemeClr val="tx2">
                  <a:lumMod val="1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Jacky </a:t>
            </a:r>
            <a:r>
              <a:rPr lang="en-GB" sz="2000" b="1" i="1" u="none" strike="noStrike" cap="none" dirty="0" err="1">
                <a:solidFill>
                  <a:srgbClr val="FFFFFF"/>
                </a:solidFill>
                <a:latin typeface="Proxima Nova" panose="020B0604020202020204" charset="0"/>
                <a:sym typeface="Arial"/>
              </a:rPr>
              <a:t>Collieux</a:t>
            </a:r>
            <a:endParaRPr sz="2000" b="1" i="1" u="none" strike="noStrike" cap="none" dirty="0">
              <a:solidFill>
                <a:srgbClr val="FFFFFF"/>
              </a:solidFill>
              <a:latin typeface="Proxima Nova" panose="020B0604020202020204" charset="0"/>
              <a:sym typeface="Arial"/>
            </a:endParaRPr>
          </a:p>
        </p:txBody>
      </p:sp>
      <p:sp>
        <p:nvSpPr>
          <p:cNvPr id="205" name="Google Shape;205;p40"/>
          <p:cNvSpPr txBox="1">
            <a:spLocks noGrp="1"/>
          </p:cNvSpPr>
          <p:nvPr>
            <p:ph type="title"/>
          </p:nvPr>
        </p:nvSpPr>
        <p:spPr>
          <a:xfrm>
            <a:off x="704850" y="1019246"/>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Knowledge generation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thematic Working Groups</a:t>
            </a:r>
            <a:endParaRPr sz="7200" b="1" cap="none" dirty="0">
              <a:solidFill>
                <a:srgbClr val="878E8D"/>
              </a:solidFill>
              <a:latin typeface="Proxima Nova"/>
              <a:ea typeface="Proxima Nova"/>
              <a:cs typeface="Proxima Nova"/>
              <a:sym typeface="Proxima Nova"/>
            </a:endParaRPr>
          </a:p>
        </p:txBody>
      </p:sp>
      <p:sp>
        <p:nvSpPr>
          <p:cNvPr id="206" name="Google Shape;206;p40"/>
          <p:cNvSpPr txBox="1"/>
          <p:nvPr/>
        </p:nvSpPr>
        <p:spPr>
          <a:xfrm>
            <a:off x="704850" y="4014538"/>
            <a:ext cx="12192000" cy="932268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Objectives of Working Groups:</a:t>
            </a:r>
            <a:endParaRPr b="1" dirty="0">
              <a:solidFill>
                <a:schemeClr val="tx2">
                  <a:lumMod val="10000"/>
                </a:schemeClr>
              </a:solidFill>
            </a:endParaRPr>
          </a:p>
          <a:p>
            <a:pPr marL="228600" marR="0" lvl="0" indent="-228600" algn="l" rtl="0">
              <a:spcBef>
                <a:spcPts val="2400"/>
              </a:spcBef>
              <a:spcAft>
                <a:spcPts val="0"/>
              </a:spcAft>
              <a:buClr>
                <a:srgbClr val="846C69"/>
              </a:buClr>
              <a:buSzPts val="2400"/>
              <a:buFont typeface="Arial"/>
              <a:buChar char="•"/>
            </a:pPr>
            <a:r>
              <a:rPr lang="en-GB" sz="2800" i="0" u="none" strike="noStrike" cap="none" dirty="0">
                <a:solidFill>
                  <a:schemeClr val="tx2">
                    <a:lumMod val="10000"/>
                  </a:schemeClr>
                </a:solidFill>
                <a:latin typeface="Arial"/>
                <a:ea typeface="Arial"/>
                <a:cs typeface="Arial"/>
                <a:sym typeface="Arial"/>
              </a:rPr>
              <a:t> </a:t>
            </a: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Greater awareness in science &amp; society about how rangelands &amp; pastoralists contribute to food security, economy, environment &amp; cultural heritage</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Foster changes in national, regional &amp; global policies </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Increase sustainable &amp; ethical investment in rangelands &amp; pastoralist livelihoods</a:t>
            </a:r>
            <a:endParaRPr sz="1600" dirty="0">
              <a:solidFill>
                <a:schemeClr val="tx2">
                  <a:lumMod val="10000"/>
                </a:schemeClr>
              </a:solidFill>
            </a:endParaRPr>
          </a:p>
          <a:p>
            <a:pPr marL="0" marR="0" lvl="0" indent="0" algn="l" rtl="0">
              <a:lnSpc>
                <a:spcPct val="120000"/>
              </a:lnSpc>
              <a:spcBef>
                <a:spcPts val="2000"/>
              </a:spcBef>
              <a:spcAft>
                <a:spcPts val="0"/>
              </a:spcAft>
              <a:buClr>
                <a:srgbClr val="000000"/>
              </a:buClr>
              <a:buSzPts val="1050"/>
              <a:buFont typeface="Arial"/>
              <a:buNone/>
            </a:pPr>
            <a:endParaRPr sz="1050" i="0" u="none" strike="noStrike" cap="none" dirty="0">
              <a:solidFill>
                <a:schemeClr val="tx2">
                  <a:lumMod val="10000"/>
                </a:schemeClr>
              </a:solidFill>
              <a:latin typeface="Proxima Nova Semibold"/>
              <a:ea typeface="Proxima Nova Semibold"/>
              <a:cs typeface="Proxima Nova Semibold"/>
              <a:sym typeface="Proxima Nova Semibold"/>
            </a:endParaRPr>
          </a:p>
          <a:p>
            <a:pPr marL="0" marR="0" lvl="0" indent="0" algn="l" rtl="0">
              <a:lnSpc>
                <a:spcPct val="120000"/>
              </a:lnSpc>
              <a:spcBef>
                <a:spcPts val="200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Tasks of Working Groups:</a:t>
            </a:r>
            <a:endParaRPr b="1"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Collate and analyse existing research results (science review)</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Stimulate and engage in participatory research to fill gaps and explore opportunities</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Science- and experience-based advocacy with key messages for the public, international bodies, local communities, etc.</a:t>
            </a:r>
            <a:endParaRPr sz="3200" i="0" u="none" strike="noStrike" cap="none" dirty="0">
              <a:solidFill>
                <a:schemeClr val="tx2">
                  <a:lumMod val="10000"/>
                </a:schemeClr>
              </a:solidFill>
              <a:latin typeface="Proxima Nova Semibold"/>
              <a:ea typeface="Proxima Nova Semibold"/>
              <a:cs typeface="Proxima Nova Semibold"/>
              <a:sym typeface="Proxima Nova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Cem </a:t>
            </a:r>
            <a:r>
              <a:rPr lang="en-GB" sz="2000" b="1" i="1" u="none" strike="noStrike" cap="none" dirty="0" err="1">
                <a:solidFill>
                  <a:srgbClr val="FFFFFF"/>
                </a:solidFill>
                <a:latin typeface="Proxima Nova" panose="020B0604020202020204" charset="0"/>
                <a:sym typeface="Arial"/>
              </a:rPr>
              <a:t>Türkel</a:t>
            </a:r>
            <a:endParaRPr sz="2000" b="1" i="0" u="none" strike="noStrike" cap="none" dirty="0">
              <a:solidFill>
                <a:schemeClr val="lt1"/>
              </a:solidFill>
              <a:latin typeface="Proxima Nova" panose="020B0604020202020204" charset="0"/>
              <a:sym typeface="Arial"/>
            </a:endParaRPr>
          </a:p>
        </p:txBody>
      </p:sp>
      <p:sp>
        <p:nvSpPr>
          <p:cNvPr id="214" name="Google Shape;214;p41"/>
          <p:cNvSpPr txBox="1"/>
          <p:nvPr/>
        </p:nvSpPr>
        <p:spPr>
          <a:xfrm>
            <a:off x="967165" y="355600"/>
            <a:ext cx="1016000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Current Working Groups</a:t>
            </a:r>
            <a:endParaRPr b="1" dirty="0"/>
          </a:p>
        </p:txBody>
      </p:sp>
      <p:sp>
        <p:nvSpPr>
          <p:cNvPr id="215" name="Google Shape;215;p41"/>
          <p:cNvSpPr txBox="1"/>
          <p:nvPr/>
        </p:nvSpPr>
        <p:spPr>
          <a:xfrm>
            <a:off x="390319" y="2156180"/>
            <a:ext cx="11801681" cy="1158774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Afforestation in Rangelands</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Gender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Water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Land Degradation Neutrality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Biodiversity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Economics of Pastoralism</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Pastoralist Youth</a:t>
            </a:r>
            <a:endParaRPr dirty="0">
              <a:solidFill>
                <a:schemeClr val="tx2">
                  <a:lumMod val="10000"/>
                </a:schemeClr>
              </a:solidFill>
            </a:endParaRPr>
          </a:p>
          <a:p>
            <a:pPr marL="514350" lvl="0" indent="-514350">
              <a:lnSpc>
                <a:spcPct val="150000"/>
              </a:lnSpc>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t>
            </a:r>
            <a:r>
              <a:rPr lang="en-GB" sz="4400" dirty="0">
                <a:solidFill>
                  <a:schemeClr val="tx2">
                    <a:lumMod val="10000"/>
                  </a:schemeClr>
                </a:solidFill>
                <a:latin typeface="Proxima Nova"/>
                <a:sym typeface="Proxima Nova"/>
              </a:rPr>
              <a:t>Pastoralism and land rights</a:t>
            </a:r>
          </a:p>
          <a:p>
            <a:pPr marL="514350" marR="0" lvl="0" indent="-514350" algn="l" rtl="0">
              <a:lnSpc>
                <a:spcPct val="150000"/>
              </a:lnSpc>
              <a:spcBef>
                <a:spcPts val="0"/>
              </a:spcBef>
              <a:spcAft>
                <a:spcPts val="0"/>
              </a:spcAft>
              <a:buClr>
                <a:srgbClr val="846C69"/>
              </a:buClr>
              <a:buSzPts val="4400"/>
              <a:buFont typeface="Arial"/>
              <a:buAutoNum type="arabicPeriod"/>
            </a:pPr>
            <a:r>
              <a:rPr lang="en-GB" sz="4400" dirty="0">
                <a:solidFill>
                  <a:schemeClr val="tx2">
                    <a:lumMod val="10000"/>
                  </a:schemeClr>
                </a:solidFill>
                <a:latin typeface="Proxima Nova"/>
                <a:sym typeface="Proxima Nova"/>
              </a:rPr>
              <a:t> Pastoralism and climate change</a:t>
            </a:r>
          </a:p>
          <a:p>
            <a:pPr marL="514350" marR="0" lvl="0" indent="-514350" algn="l" rtl="0">
              <a:lnSpc>
                <a:spcPct val="150000"/>
              </a:lnSpc>
              <a:spcBef>
                <a:spcPts val="0"/>
              </a:spcBef>
              <a:spcAft>
                <a:spcPts val="0"/>
              </a:spcAft>
              <a:buClr>
                <a:srgbClr val="846C69"/>
              </a:buClr>
              <a:buSzPts val="4400"/>
              <a:buFont typeface="Arial"/>
              <a:buAutoNum type="arabicPeriod"/>
            </a:pPr>
            <a:r>
              <a:rPr lang="en-GB" sz="4400" dirty="0">
                <a:solidFill>
                  <a:schemeClr val="tx2">
                    <a:lumMod val="10000"/>
                  </a:schemeClr>
                </a:solidFill>
                <a:latin typeface="Proxima Nova"/>
                <a:sym typeface="Proxima Nova"/>
              </a:rPr>
              <a:t>Carbon markets</a:t>
            </a:r>
          </a:p>
          <a:p>
            <a:pPr marL="514350" lvl="0" indent="-514350">
              <a:lnSpc>
                <a:spcPct val="150000"/>
              </a:lnSpc>
              <a:buClr>
                <a:srgbClr val="846C69"/>
              </a:buClr>
              <a:buSzPts val="4400"/>
              <a:buFont typeface="Arial"/>
              <a:buAutoNum type="arabicPeriod"/>
            </a:pPr>
            <a:r>
              <a:rPr lang="en-GB" sz="4400" dirty="0">
                <a:solidFill>
                  <a:schemeClr val="tx2">
                    <a:lumMod val="10000"/>
                  </a:schemeClr>
                </a:solidFill>
                <a:latin typeface="Proxima Nova"/>
                <a:sym typeface="Proxima Nova"/>
              </a:rPr>
              <a:t> </a:t>
            </a:r>
            <a:r>
              <a:rPr lang="en-GB" sz="4400" dirty="0">
                <a:solidFill>
                  <a:schemeClr val="tx2">
                    <a:lumMod val="10000"/>
                  </a:schemeClr>
                </a:solidFill>
                <a:latin typeface="Proxima Nova"/>
                <a:ea typeface="Proxima Nova"/>
                <a:cs typeface="Proxima Nova"/>
                <a:sym typeface="Proxima Nova"/>
              </a:rPr>
              <a:t>Pastoralist Fibre</a:t>
            </a:r>
            <a:endParaRPr lang="en-GB" sz="4400" dirty="0">
              <a:solidFill>
                <a:schemeClr val="tx2">
                  <a:lumMod val="10000"/>
                </a:schemeClr>
              </a:solidFill>
              <a:latin typeface="Proxima Nova"/>
              <a:sym typeface="Proxima Nova"/>
            </a:endParaRPr>
          </a:p>
          <a:p>
            <a:pPr marL="514350" marR="0" lvl="0" indent="-514350" algn="l" rtl="0">
              <a:lnSpc>
                <a:spcPct val="150000"/>
              </a:lnSpc>
              <a:spcBef>
                <a:spcPts val="0"/>
              </a:spcBef>
              <a:spcAft>
                <a:spcPts val="0"/>
              </a:spcAft>
              <a:buClr>
                <a:srgbClr val="846C69"/>
              </a:buClr>
              <a:buSzPts val="4400"/>
              <a:buFont typeface="Arial"/>
              <a:buAutoNum type="arabicPeriod"/>
            </a:pPr>
            <a:endParaRPr dirty="0">
              <a:solidFill>
                <a:schemeClr val="tx2">
                  <a:lumMod val="1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2"/>
          <p:cNvPicPr preferRelativeResize="0"/>
          <p:nvPr/>
        </p:nvPicPr>
        <p:blipFill rotWithShape="1">
          <a:blip r:embed="rId3">
            <a:alphaModFix/>
          </a:blip>
          <a:srcRect l="1451" r="2860"/>
          <a:stretch/>
        </p:blipFill>
        <p:spPr>
          <a:xfrm>
            <a:off x="9504949" y="57488"/>
            <a:ext cx="13476463" cy="13658512"/>
          </a:xfrm>
          <a:prstGeom prst="rect">
            <a:avLst/>
          </a:prstGeom>
          <a:noFill/>
          <a:ln>
            <a:noFill/>
          </a:ln>
        </p:spPr>
      </p:pic>
      <p:pic>
        <p:nvPicPr>
          <p:cNvPr id="221" name="Google Shape;221;p4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1491912"/>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Raise awareness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12 global themes ~ one for</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each month of 2026</a:t>
            </a:r>
            <a:endParaRPr sz="7200" b="1" cap="none" dirty="0">
              <a:solidFill>
                <a:srgbClr val="878E8D"/>
              </a:solidFill>
              <a:latin typeface="Proxima Nova"/>
              <a:ea typeface="Proxima Nova"/>
              <a:cs typeface="Proxima Nova"/>
              <a:sym typeface="Proxima Nova"/>
            </a:endParaRPr>
          </a:p>
        </p:txBody>
      </p:sp>
      <p:sp>
        <p:nvSpPr>
          <p:cNvPr id="223" name="Google Shape;223;p42"/>
          <p:cNvSpPr txBox="1"/>
          <p:nvPr/>
        </p:nvSpPr>
        <p:spPr>
          <a:xfrm>
            <a:off x="933450" y="5606932"/>
            <a:ext cx="7989276"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Also showcasing:</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animal per month</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pastoralist community per month</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Key messages based on findings of IYRP Working Groups</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Each RISG interprets &amp; implements these themes to address regional needs &amp; priorities</a:t>
            </a:r>
            <a:endParaRPr dirty="0">
              <a:solidFill>
                <a:schemeClr val="tx2">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1068614" y="3213769"/>
            <a:ext cx="13145158" cy="10756231"/>
          </a:xfrm>
          <a:prstGeom prst="rect">
            <a:avLst/>
          </a:prstGeom>
          <a:noFill/>
          <a:ln>
            <a:noFill/>
          </a:ln>
        </p:spPr>
        <p:txBody>
          <a:bodyPr spcFirstLastPara="1" wrap="square" lIns="50800" tIns="50800" rIns="50800" bIns="50800" anchor="ctr" anchorCtr="0">
            <a:noAutofit/>
          </a:bodyPr>
          <a:lstStyle/>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Local/National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Naadam, Mongolian traditional festival of pastoralists, June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Transhumance: when thousands of sheep walk through Madrid – Oct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 Annual Aadi Kidai Pongal Festival, organized by the Tamil Nadu Federation of Pastoral Peoples </a:t>
            </a:r>
            <a:r>
              <a:rPr lang="en-GB" sz="2800" i="0" u="none" strike="noStrike" cap="none" dirty="0" err="1">
                <a:solidFill>
                  <a:schemeClr val="tx2">
                    <a:lumMod val="10000"/>
                  </a:schemeClr>
                </a:solidFill>
                <a:latin typeface="Proxima Nova"/>
                <a:ea typeface="Proxima Nova"/>
                <a:cs typeface="Proxima Nova"/>
                <a:sym typeface="Proxima Nova"/>
              </a:rPr>
              <a:t>Sangams</a:t>
            </a:r>
            <a:r>
              <a:rPr lang="en-GB" sz="2800" i="0" u="none" strike="noStrike" cap="none" dirty="0">
                <a:solidFill>
                  <a:schemeClr val="tx2">
                    <a:lumMod val="10000"/>
                  </a:schemeClr>
                </a:solidFill>
                <a:latin typeface="Proxima Nova"/>
                <a:ea typeface="Proxima Nova"/>
                <a:cs typeface="Proxima Nova"/>
                <a:sym typeface="Proxima Nova"/>
              </a:rPr>
              <a:t> (TFPPS)</a:t>
            </a:r>
            <a:endParaRPr sz="28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Regional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West Africa (</a:t>
            </a:r>
            <a:r>
              <a:rPr lang="en-GB" sz="2800" i="0" u="none" strike="noStrike" cap="none" dirty="0" err="1">
                <a:solidFill>
                  <a:schemeClr val="tx2">
                    <a:lumMod val="10000"/>
                  </a:schemeClr>
                </a:solidFill>
                <a:latin typeface="Proxima Nova"/>
                <a:ea typeface="Proxima Nova"/>
                <a:cs typeface="Proxima Nova"/>
                <a:sym typeface="Proxima Nova"/>
              </a:rPr>
              <a:t>agro</a:t>
            </a:r>
            <a:r>
              <a:rPr lang="en-GB" sz="2800" i="0" u="none" strike="noStrike" cap="none" dirty="0">
                <a:solidFill>
                  <a:schemeClr val="tx2">
                    <a:lumMod val="10000"/>
                  </a:schemeClr>
                </a:solidFill>
                <a:latin typeface="Proxima Nova"/>
                <a:ea typeface="Proxima Nova"/>
                <a:cs typeface="Proxima Nova"/>
                <a:sym typeface="Proxima Nova"/>
              </a:rPr>
              <a:t>)pastoralism conference – November 2024 in Senegal</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Southern Africa 60</a:t>
            </a:r>
            <a:r>
              <a:rPr lang="en-GB" sz="2800" i="0" u="none" strike="noStrike" cap="none" baseline="30000" dirty="0">
                <a:solidFill>
                  <a:schemeClr val="tx2">
                    <a:lumMod val="10000"/>
                  </a:schemeClr>
                </a:solidFill>
                <a:latin typeface="Proxima Nova"/>
                <a:ea typeface="Proxima Nova"/>
                <a:cs typeface="Proxima Nova"/>
                <a:sym typeface="Proxima Nova"/>
              </a:rPr>
              <a:t>th</a:t>
            </a:r>
            <a:r>
              <a:rPr lang="en-GB" sz="2800" i="0" u="none" strike="noStrike" cap="none" dirty="0">
                <a:solidFill>
                  <a:schemeClr val="tx2">
                    <a:lumMod val="10000"/>
                  </a:schemeClr>
                </a:solidFill>
                <a:latin typeface="Proxima Nova"/>
                <a:ea typeface="Proxima Nova"/>
                <a:cs typeface="Proxima Nova"/>
                <a:sym typeface="Proxima Nova"/>
              </a:rPr>
              <a:t> Annual Grassland Society Conf. – July 2025 South Africa</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Regional and global Gatherings of Pastoralists: events focused on herders and cultures, youth and women</a:t>
            </a:r>
            <a:endParaRPr dirty="0">
              <a:solidFill>
                <a:schemeClr val="tx2">
                  <a:lumMod val="10000"/>
                </a:schemeClr>
              </a:solidFill>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Global examples:</a:t>
            </a:r>
            <a:endParaRPr dirty="0">
              <a:solidFill>
                <a:schemeClr val="tx2">
                  <a:lumMod val="10000"/>
                </a:schemeClr>
              </a:solidFill>
            </a:endParaRP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Sámi Mobile Food </a:t>
            </a:r>
            <a:r>
              <a:rPr lang="en-GB" sz="2800" dirty="0">
                <a:solidFill>
                  <a:schemeClr val="tx2">
                    <a:lumMod val="10000"/>
                  </a:schemeClr>
                </a:solidFill>
                <a:latin typeface="Proxima Nova"/>
                <a:ea typeface="Proxima Nova"/>
                <a:cs typeface="Proxima Nova"/>
                <a:sym typeface="Proxima Nova"/>
              </a:rPr>
              <a:t>Lab at World Food Forum - </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International Rangeland Congress IRC 2025 – Adelaide, Australia; June 2025</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dirty="0">
                <a:solidFill>
                  <a:schemeClr val="tx2">
                    <a:lumMod val="10000"/>
                  </a:schemeClr>
                </a:solidFill>
                <a:latin typeface="Proxima Nova"/>
                <a:sym typeface="Proxima Nova"/>
              </a:rPr>
              <a:t>Global Landscape Forum/ Rangelands -  June 2026 in Kenya</a:t>
            </a:r>
            <a:endParaRPr dirty="0">
              <a:solidFill>
                <a:schemeClr val="tx2">
                  <a:lumMod val="10000"/>
                </a:schemeClr>
              </a:solidFill>
            </a:endParaRPr>
          </a:p>
        </p:txBody>
      </p:sp>
      <p:sp>
        <p:nvSpPr>
          <p:cNvPr id="230" name="Google Shape;230;p43"/>
          <p:cNvSpPr txBox="1"/>
          <p:nvPr/>
        </p:nvSpPr>
        <p:spPr>
          <a:xfrm>
            <a:off x="10686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Celebrate and raise awareness at all levels</a:t>
            </a:r>
            <a:endParaRPr b="1" dirty="0"/>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en-US" sz="2800" dirty="0">
                <a:latin typeface="Proxima Nova" panose="020B0604020202020204" charset="0"/>
              </a:rPr>
              <a:t>Transhumance celebrations,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chemeClr val="bg2">
                    <a:lumMod val="75000"/>
                  </a:schemeClr>
                </a:solidFill>
                <a:latin typeface="Proxima Nova" panose="020B0604020202020204" charset="0"/>
                <a:sym typeface="Arial"/>
              </a:rPr>
              <a:t>© </a:t>
            </a:r>
            <a:r>
              <a:rPr lang="en-GB" sz="2000" b="1" i="1" dirty="0" err="1">
                <a:solidFill>
                  <a:schemeClr val="bg2">
                    <a:lumMod val="75000"/>
                  </a:schemeClr>
                </a:solidFill>
                <a:latin typeface="Proxima Nova" panose="020B0604020202020204" charset="0"/>
              </a:rPr>
              <a:t>TyN</a:t>
            </a:r>
            <a:endParaRPr sz="2000" b="1" i="0" u="none" strike="noStrike" cap="none" dirty="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Marc Foggin</a:t>
            </a:r>
            <a:endParaRPr sz="2000" b="1" i="1" u="none" strike="noStrike" cap="none" dirty="0">
              <a:solidFill>
                <a:srgbClr val="FFFFFF"/>
              </a:solidFill>
              <a:latin typeface="Proxima Nova" panose="020B0604020202020204" charset="0"/>
              <a:sym typeface="Arial"/>
            </a:endParaRP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35956" y="355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Advocacy for global</a:t>
            </a:r>
            <a:endParaRPr sz="6500" b="1" dirty="0"/>
          </a:p>
        </p:txBody>
      </p:sp>
      <p:sp>
        <p:nvSpPr>
          <p:cNvPr id="239" name="Google Shape;239;p44"/>
          <p:cNvSpPr txBox="1"/>
          <p:nvPr/>
        </p:nvSpPr>
        <p:spPr>
          <a:xfrm>
            <a:off x="1061356" y="4942143"/>
            <a:ext cx="10566400" cy="8773857"/>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AMCEN (African Ministerial Conference on the Environment) 2017</a:t>
            </a:r>
          </a:p>
          <a:p>
            <a:pPr marL="0" marR="0" lvl="0" indent="0" algn="l" rtl="0">
              <a:lnSpc>
                <a:spcPct val="100000"/>
              </a:lnSpc>
              <a:spcBef>
                <a:spcPts val="600"/>
              </a:spcBef>
              <a:spcAft>
                <a:spcPts val="0"/>
              </a:spcAft>
              <a:buClr>
                <a:srgbClr val="000000"/>
              </a:buClr>
              <a:buSzPts val="4750"/>
              <a:buFont typeface="Helvetica Neue"/>
              <a:buNone/>
            </a:pPr>
            <a:endParaRPr lang="en-GB" sz="4000" i="1"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 Environment</a:t>
            </a:r>
            <a:r>
              <a:rPr lang="en-GB" sz="4000" i="1" dirty="0">
                <a:solidFill>
                  <a:schemeClr val="tx2">
                    <a:lumMod val="10000"/>
                  </a:schemeClr>
                </a:solidFill>
                <a:latin typeface="Proxima Nova" panose="020B0604020202020204" charset="0"/>
                <a:ea typeface="Proxima Nova"/>
                <a:cs typeface="Proxima Nova"/>
                <a:sym typeface="Proxima Nova"/>
              </a:rPr>
              <a:t> </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Assembly</a:t>
            </a:r>
            <a:r>
              <a:rPr lang="en-GB" sz="4000" i="1" dirty="0">
                <a:solidFill>
                  <a:schemeClr val="tx2">
                    <a:lumMod val="10000"/>
                  </a:schemeClr>
                </a:solidFill>
                <a:latin typeface="Proxima Nova" panose="020B0604020202020204" charset="0"/>
                <a:ea typeface="Proxima Nova"/>
                <a:cs typeface="Proxima Nova"/>
                <a:sym typeface="Proxima Nova"/>
              </a:rPr>
              <a:t>, UNEA-4</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 (March 2019),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1"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UNCCD COP 16 (December 2024),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0"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0" u="none" strike="noStrike" cap="none" dirty="0">
                <a:solidFill>
                  <a:schemeClr val="tx2">
                    <a:lumMod val="10000"/>
                  </a:schemeClr>
                </a:solidFill>
                <a:latin typeface="Proxima Nova" panose="020B0604020202020204" charset="0"/>
                <a:ea typeface="Proxima Nova"/>
                <a:cs typeface="Proxima Nova"/>
                <a:sym typeface="Proxima Nova"/>
              </a:rPr>
              <a:t>CMS COP 15 (March 2026), Campo Grande, Brazil  </a:t>
            </a:r>
            <a:endParaRPr sz="4000" dirty="0">
              <a:solidFill>
                <a:schemeClr val="tx2">
                  <a:lumMod val="10000"/>
                </a:schemeClr>
              </a:solidFill>
              <a:latin typeface="Proxima Nova" panose="020B0604020202020204" charset="0"/>
            </a:endParaRPr>
          </a:p>
        </p:txBody>
      </p:sp>
      <p:sp>
        <p:nvSpPr>
          <p:cNvPr id="2" name="Google Shape;238;p44">
            <a:extLst>
              <a:ext uri="{FF2B5EF4-FFF2-40B4-BE49-F238E27FC236}">
                <a16:creationId xmlns:a16="http://schemas.microsoft.com/office/drawing/2014/main" id="{AD64F114-DA6E-7763-1F81-96FD53CBA3F8}"/>
              </a:ext>
            </a:extLst>
          </p:cNvPr>
          <p:cNvSpPr txBox="1"/>
          <p:nvPr/>
        </p:nvSpPr>
        <p:spPr>
          <a:xfrm>
            <a:off x="1061356" y="1371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policy change</a:t>
            </a:r>
            <a:endParaRPr sz="65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H </a:t>
            </a:r>
            <a:r>
              <a:rPr lang="en-GB" sz="2000" b="1" i="1" u="none" strike="noStrike" cap="none" dirty="0" err="1">
                <a:solidFill>
                  <a:srgbClr val="FFFFFF"/>
                </a:solidFill>
                <a:latin typeface="Proxima Nova" panose="020B0604020202020204" charset="0"/>
                <a:sym typeface="Arial"/>
              </a:rPr>
              <a:t>Abarchi</a:t>
            </a:r>
            <a:endParaRPr sz="2000" b="1" i="1" u="none" strike="noStrike" cap="none" dirty="0">
              <a:solidFill>
                <a:srgbClr val="FFFFFF"/>
              </a:solidFill>
              <a:latin typeface="Proxima Nova" panose="020B0604020202020204" charset="0"/>
              <a:sym typeface="Arial"/>
            </a:endParaRP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9269900" cy="2286000"/>
          </a:xfrm>
          <a:prstGeom prst="rect">
            <a:avLst/>
          </a:prstGeom>
          <a:noFill/>
          <a:ln>
            <a:noFill/>
          </a:ln>
        </p:spPr>
        <p:txBody>
          <a:bodyPr spcFirstLastPara="1" wrap="square" lIns="50800" tIns="50800" rIns="50800" bIns="50800" anchor="ctr" anchorCtr="0">
            <a:normAutofit/>
          </a:bodyPr>
          <a:lstStyle/>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Equitable investments in </a:t>
            </a:r>
            <a:endParaRPr sz="6500" b="1" dirty="0">
              <a:solidFill>
                <a:srgbClr val="878E8D"/>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rangelands and for pastoralists</a:t>
            </a:r>
            <a:endParaRPr sz="6500" b="1" dirty="0"/>
          </a:p>
        </p:txBody>
      </p:sp>
      <p:sp>
        <p:nvSpPr>
          <p:cNvPr id="248" name="Google Shape;248;g3792a2be05f_1_0"/>
          <p:cNvSpPr txBox="1"/>
          <p:nvPr/>
        </p:nvSpPr>
        <p:spPr>
          <a:xfrm>
            <a:off x="1087470" y="4557945"/>
            <a:ext cx="10771500" cy="8905800"/>
          </a:xfrm>
          <a:prstGeom prst="rect">
            <a:avLst/>
          </a:prstGeom>
          <a:noFill/>
          <a:ln>
            <a:noFill/>
          </a:ln>
        </p:spPr>
        <p:txBody>
          <a:bodyPr spcFirstLastPara="1" wrap="square" lIns="50800" tIns="50800" rIns="50800" bIns="50800" anchor="ctr" anchorCtr="0">
            <a:noAutofit/>
          </a:bodyPr>
          <a:lstStyle/>
          <a:p>
            <a:pPr marL="114300">
              <a:lnSpc>
                <a:spcPct val="150000"/>
              </a:lnSpc>
              <a:buClr>
                <a:srgbClr val="B3A4A3"/>
              </a:buClr>
            </a:pPr>
            <a:r>
              <a:rPr lang="en-GB" sz="4000" dirty="0">
                <a:solidFill>
                  <a:schemeClr val="tx2">
                    <a:lumMod val="10000"/>
                  </a:schemeClr>
                </a:solidFill>
                <a:latin typeface="Proxima Nova"/>
              </a:rPr>
              <a:t>Leverage more investment and funding for:</a:t>
            </a:r>
          </a:p>
          <a:p>
            <a:pPr marL="114300">
              <a:lnSpc>
                <a:spcPct val="150000"/>
              </a:lnSpc>
              <a:buClr>
                <a:srgbClr val="B3A4A3"/>
              </a:buClr>
            </a:pPr>
            <a:endParaRPr lang="en-GB" sz="4000" dirty="0">
              <a:solidFill>
                <a:schemeClr val="tx2">
                  <a:lumMod val="10000"/>
                </a:schemeClr>
              </a:solidFill>
              <a:latin typeface="Proxima Nova"/>
            </a:endParaRPr>
          </a:p>
          <a:p>
            <a:pPr marL="571500" lvl="2"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Pastoralist development programs</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Rangeland restoration</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Protection from conversion</a:t>
            </a:r>
          </a:p>
          <a:p>
            <a:pPr marL="571500" lvl="1" indent="-457200">
              <a:lnSpc>
                <a:spcPct val="150000"/>
              </a:lnSpc>
              <a:buClr>
                <a:srgbClr val="B3A4A3"/>
              </a:buClr>
              <a:buFont typeface="Wingdings" pitchFamily="2" charset="2"/>
              <a:buChar char="Ø"/>
            </a:pPr>
            <a:endParaRPr lang="en-GB" sz="4000" dirty="0">
              <a:solidFill>
                <a:schemeClr val="tx2">
                  <a:lumMod val="10000"/>
                </a:schemeClr>
              </a:solidFill>
              <a:latin typeface="Proxima Nova"/>
            </a:endParaRPr>
          </a:p>
          <a:p>
            <a:pPr marL="114300">
              <a:lnSpc>
                <a:spcPct val="150000"/>
              </a:lnSpc>
              <a:buClr>
                <a:srgbClr val="B3A4A3"/>
              </a:buClr>
            </a:pPr>
            <a:r>
              <a:rPr lang="en-GB" sz="4000" dirty="0">
                <a:solidFill>
                  <a:schemeClr val="tx2">
                    <a:lumMod val="10000"/>
                  </a:schemeClr>
                </a:solidFill>
                <a:latin typeface="Proxima Nova"/>
              </a:rPr>
              <a:t>Ensure compliance with ethical and equitable standards</a:t>
            </a:r>
            <a:endParaRPr lang="en-GB" sz="2800" dirty="0">
              <a:solidFill>
                <a:schemeClr val="tx2">
                  <a:lumMod val="10000"/>
                </a:schemeClr>
              </a:solidFill>
              <a:latin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5" name="Picture 4" descr="A table of information with different colors&#10;&#10;AI-generated content may be incorrect.">
            <a:extLst>
              <a:ext uri="{FF2B5EF4-FFF2-40B4-BE49-F238E27FC236}">
                <a16:creationId xmlns:a16="http://schemas.microsoft.com/office/drawing/2014/main" id="{A38BADCD-A970-3328-7FB6-F1B8638FA87F}"/>
              </a:ext>
            </a:extLst>
          </p:cNvPr>
          <p:cNvPicPr>
            <a:picLocks noChangeAspect="1"/>
          </p:cNvPicPr>
          <p:nvPr/>
        </p:nvPicPr>
        <p:blipFill>
          <a:blip r:embed="rId4"/>
          <a:srcRect l="1376" t="5252" r="1475" b="3739"/>
          <a:stretch>
            <a:fillRect/>
          </a:stretch>
        </p:blipFill>
        <p:spPr>
          <a:xfrm>
            <a:off x="-1" y="101599"/>
            <a:ext cx="23201404" cy="13411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3">
            <a:alphaModFix amt="74727"/>
          </a:blip>
          <a:stretch>
            <a:fillRect/>
          </a:stretch>
        </p:blipFill>
        <p:spPr>
          <a:xfrm>
            <a:off x="23173916" y="-1096189"/>
            <a:ext cx="1206324" cy="15908378"/>
          </a:xfrm>
          <a:prstGeom prst="rect">
            <a:avLst/>
          </a:prstGeom>
          <a:ln w="12700">
            <a:miter lim="400000"/>
          </a:ln>
        </p:spPr>
      </p:pic>
      <p:pic>
        <p:nvPicPr>
          <p:cNvPr id="131" name="Image" descr="Image"/>
          <p:cNvPicPr>
            <a:picLocks noChangeAspect="1"/>
          </p:cNvPicPr>
          <p:nvPr/>
        </p:nvPicPr>
        <p:blipFill>
          <a:blip r:embed="rId4"/>
          <a:stretch>
            <a:fillRect/>
          </a:stretch>
        </p:blipFill>
        <p:spPr>
          <a:xfrm>
            <a:off x="23256379" y="6400801"/>
            <a:ext cx="1041402" cy="914402"/>
          </a:xfrm>
          <a:prstGeom prst="rect">
            <a:avLst/>
          </a:prstGeom>
          <a:ln w="12700">
            <a:miter lim="400000"/>
          </a:ln>
        </p:spPr>
      </p:pic>
      <p:sp>
        <p:nvSpPr>
          <p:cNvPr id="3" name="Title 2">
            <a:extLst>
              <a:ext uri="{FF2B5EF4-FFF2-40B4-BE49-F238E27FC236}">
                <a16:creationId xmlns:a16="http://schemas.microsoft.com/office/drawing/2014/main" id="{61F4C12D-DDE2-4D44-A6C6-B467EEB90BEA}"/>
              </a:ext>
            </a:extLst>
          </p:cNvPr>
          <p:cNvSpPr>
            <a:spLocks noGrp="1"/>
          </p:cNvSpPr>
          <p:nvPr>
            <p:ph type="title"/>
          </p:nvPr>
        </p:nvSpPr>
        <p:spPr/>
        <p:txBody>
          <a:bodyPr>
            <a:normAutofit fontScale="90000"/>
          </a:bodyPr>
          <a:lstStyle/>
          <a:p>
            <a:pPr algn="ctr"/>
            <a:r>
              <a:rPr lang="en-US" dirty="0">
                <a:solidFill>
                  <a:schemeClr val="accent6">
                    <a:lumMod val="50000"/>
                  </a:schemeClr>
                </a:solidFill>
              </a:rPr>
              <a:t>IYRP Pastoralist Gatherings 2025-2026</a:t>
            </a:r>
          </a:p>
        </p:txBody>
      </p:sp>
      <p:pic>
        <p:nvPicPr>
          <p:cNvPr id="4" name="Picture 3" descr="A map of the world&#10;&#10;AI-generated content may be incorrect.">
            <a:extLst>
              <a:ext uri="{FF2B5EF4-FFF2-40B4-BE49-F238E27FC236}">
                <a16:creationId xmlns:a16="http://schemas.microsoft.com/office/drawing/2014/main" id="{700CB7AE-4CC2-1B17-B11A-BD2B2EECD706}"/>
              </a:ext>
            </a:extLst>
          </p:cNvPr>
          <p:cNvPicPr>
            <a:picLocks noChangeAspect="1"/>
          </p:cNvPicPr>
          <p:nvPr/>
        </p:nvPicPr>
        <p:blipFill>
          <a:blip r:embed="rId5">
            <a:alphaModFix amt="48000"/>
          </a:blip>
          <a:stretch>
            <a:fillRect/>
          </a:stretch>
        </p:blipFill>
        <p:spPr>
          <a:xfrm>
            <a:off x="1223890" y="2982351"/>
            <a:ext cx="21031200" cy="10022550"/>
          </a:xfrm>
          <a:prstGeom prst="rect">
            <a:avLst/>
          </a:prstGeom>
        </p:spPr>
      </p:pic>
      <p:sp>
        <p:nvSpPr>
          <p:cNvPr id="5" name="TextBox 4">
            <a:extLst>
              <a:ext uri="{FF2B5EF4-FFF2-40B4-BE49-F238E27FC236}">
                <a16:creationId xmlns:a16="http://schemas.microsoft.com/office/drawing/2014/main" id="{929C7E04-7033-81A1-C418-57B247F239C1}"/>
              </a:ext>
            </a:extLst>
          </p:cNvPr>
          <p:cNvSpPr txBox="1"/>
          <p:nvPr/>
        </p:nvSpPr>
        <p:spPr>
          <a:xfrm>
            <a:off x="3469644" y="8993570"/>
            <a:ext cx="2897944"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Andean gathering, </a:t>
            </a:r>
          </a:p>
          <a:p>
            <a:r>
              <a:rPr lang="en-US" sz="2400" b="1" dirty="0">
                <a:solidFill>
                  <a:schemeClr val="accent2">
                    <a:lumMod val="50000"/>
                  </a:schemeClr>
                </a:solidFill>
              </a:rPr>
              <a:t>Bolivia, 08/25</a:t>
            </a:r>
          </a:p>
        </p:txBody>
      </p:sp>
      <p:sp>
        <p:nvSpPr>
          <p:cNvPr id="6" name="TextBox 5">
            <a:extLst>
              <a:ext uri="{FF2B5EF4-FFF2-40B4-BE49-F238E27FC236}">
                <a16:creationId xmlns:a16="http://schemas.microsoft.com/office/drawing/2014/main" id="{F61779BF-B1B3-958C-8503-0F33BFAC3325}"/>
              </a:ext>
            </a:extLst>
          </p:cNvPr>
          <p:cNvSpPr txBox="1"/>
          <p:nvPr/>
        </p:nvSpPr>
        <p:spPr>
          <a:xfrm>
            <a:off x="13668062" y="4298968"/>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Mongolia National Forum, 09/25</a:t>
            </a:r>
          </a:p>
        </p:txBody>
      </p:sp>
      <p:sp>
        <p:nvSpPr>
          <p:cNvPr id="7" name="TextBox 6">
            <a:extLst>
              <a:ext uri="{FF2B5EF4-FFF2-40B4-BE49-F238E27FC236}">
                <a16:creationId xmlns:a16="http://schemas.microsoft.com/office/drawing/2014/main" id="{F685CF6E-C4B4-98FB-E2FA-C0FB356C53B4}"/>
              </a:ext>
            </a:extLst>
          </p:cNvPr>
          <p:cNvSpPr txBox="1"/>
          <p:nvPr/>
        </p:nvSpPr>
        <p:spPr>
          <a:xfrm>
            <a:off x="14841094" y="7221190"/>
            <a:ext cx="3488788" cy="830997"/>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Asia Women’s gathering, India, 12/25</a:t>
            </a:r>
          </a:p>
        </p:txBody>
      </p:sp>
      <p:sp>
        <p:nvSpPr>
          <p:cNvPr id="8" name="TextBox 7">
            <a:extLst>
              <a:ext uri="{FF2B5EF4-FFF2-40B4-BE49-F238E27FC236}">
                <a16:creationId xmlns:a16="http://schemas.microsoft.com/office/drawing/2014/main" id="{35475EF2-1491-77B3-BC5B-07A5A24283E1}"/>
              </a:ext>
            </a:extLst>
          </p:cNvPr>
          <p:cNvSpPr txBox="1"/>
          <p:nvPr/>
        </p:nvSpPr>
        <p:spPr>
          <a:xfrm>
            <a:off x="10518746" y="9429788"/>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Africa Women’s gathering, Uganda, 12/25</a:t>
            </a:r>
          </a:p>
        </p:txBody>
      </p:sp>
      <p:sp>
        <p:nvSpPr>
          <p:cNvPr id="9" name="TextBox 8">
            <a:extLst>
              <a:ext uri="{FF2B5EF4-FFF2-40B4-BE49-F238E27FC236}">
                <a16:creationId xmlns:a16="http://schemas.microsoft.com/office/drawing/2014/main" id="{2A920F07-C94C-0B25-F4A1-D3432AD9573C}"/>
              </a:ext>
            </a:extLst>
          </p:cNvPr>
          <p:cNvSpPr txBox="1"/>
          <p:nvPr/>
        </p:nvSpPr>
        <p:spPr>
          <a:xfrm>
            <a:off x="7218820" y="5638000"/>
            <a:ext cx="3488788"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MENA Women’s gathering, Tunisia, 01/26</a:t>
            </a:r>
          </a:p>
        </p:txBody>
      </p:sp>
      <p:sp>
        <p:nvSpPr>
          <p:cNvPr id="10" name="TextBox 9">
            <a:extLst>
              <a:ext uri="{FF2B5EF4-FFF2-40B4-BE49-F238E27FC236}">
                <a16:creationId xmlns:a16="http://schemas.microsoft.com/office/drawing/2014/main" id="{D5291B4C-DD02-9737-9CDF-095A93A04B71}"/>
              </a:ext>
            </a:extLst>
          </p:cNvPr>
          <p:cNvSpPr txBox="1"/>
          <p:nvPr/>
        </p:nvSpPr>
        <p:spPr>
          <a:xfrm>
            <a:off x="1942516" y="4776696"/>
            <a:ext cx="289794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North America Women’s gatherings (CA, USA, 02+03 2026</a:t>
            </a:r>
          </a:p>
        </p:txBody>
      </p:sp>
      <p:sp>
        <p:nvSpPr>
          <p:cNvPr id="11" name="TextBox 10">
            <a:extLst>
              <a:ext uri="{FF2B5EF4-FFF2-40B4-BE49-F238E27FC236}">
                <a16:creationId xmlns:a16="http://schemas.microsoft.com/office/drawing/2014/main" id="{2EA75937-9D06-AC43-2AFA-327147FF5468}"/>
              </a:ext>
            </a:extLst>
          </p:cNvPr>
          <p:cNvSpPr txBox="1"/>
          <p:nvPr/>
        </p:nvSpPr>
        <p:spPr>
          <a:xfrm>
            <a:off x="6445088" y="10296546"/>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South America gathering</a:t>
            </a:r>
          </a:p>
          <a:p>
            <a:r>
              <a:rPr lang="en-US" sz="2400" b="1" dirty="0">
                <a:solidFill>
                  <a:schemeClr val="accent2">
                    <a:lumMod val="50000"/>
                  </a:schemeClr>
                </a:solidFill>
              </a:rPr>
              <a:t>Peru, 06/26</a:t>
            </a:r>
          </a:p>
        </p:txBody>
      </p:sp>
      <p:sp>
        <p:nvSpPr>
          <p:cNvPr id="12" name="TextBox 11">
            <a:extLst>
              <a:ext uri="{FF2B5EF4-FFF2-40B4-BE49-F238E27FC236}">
                <a16:creationId xmlns:a16="http://schemas.microsoft.com/office/drawing/2014/main" id="{0DEE5B14-1612-5479-5920-B6ECBDAAB40A}"/>
              </a:ext>
            </a:extLst>
          </p:cNvPr>
          <p:cNvSpPr txBox="1"/>
          <p:nvPr/>
        </p:nvSpPr>
        <p:spPr>
          <a:xfrm>
            <a:off x="13982966" y="5667320"/>
            <a:ext cx="2897944" cy="1200329"/>
          </a:xfrm>
          <a:prstGeom prst="rect">
            <a:avLst/>
          </a:prstGeom>
          <a:noFill/>
          <a:ln>
            <a:solidFill>
              <a:schemeClr val="accent2">
                <a:lumMod val="50000"/>
              </a:schemeClr>
            </a:solidFill>
          </a:ln>
        </p:spPr>
        <p:txBody>
          <a:bodyPr wrap="square" rtlCol="0">
            <a:spAutoFit/>
          </a:bodyPr>
          <a:lstStyle/>
          <a:p>
            <a:r>
              <a:rPr lang="en-US" sz="2400" b="1" dirty="0"/>
              <a:t>Global Women’s gathering, </a:t>
            </a:r>
          </a:p>
          <a:p>
            <a:r>
              <a:rPr lang="en-US" sz="2400" b="1" dirty="0"/>
              <a:t>Nepal, 06/26</a:t>
            </a:r>
          </a:p>
        </p:txBody>
      </p:sp>
      <p:sp>
        <p:nvSpPr>
          <p:cNvPr id="13" name="TextBox 12">
            <a:extLst>
              <a:ext uri="{FF2B5EF4-FFF2-40B4-BE49-F238E27FC236}">
                <a16:creationId xmlns:a16="http://schemas.microsoft.com/office/drawing/2014/main" id="{DD648478-4710-96F0-8D3D-2918EF2C5FB3}"/>
              </a:ext>
            </a:extLst>
          </p:cNvPr>
          <p:cNvSpPr txBox="1"/>
          <p:nvPr/>
        </p:nvSpPr>
        <p:spPr>
          <a:xfrm>
            <a:off x="17219372" y="3607306"/>
            <a:ext cx="2139856"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Arctic gathering, </a:t>
            </a:r>
          </a:p>
          <a:p>
            <a:r>
              <a:rPr lang="en-US" sz="2400" b="1" dirty="0">
                <a:solidFill>
                  <a:schemeClr val="accent2">
                    <a:lumMod val="50000"/>
                  </a:schemeClr>
                </a:solidFill>
              </a:rPr>
              <a:t>Mongolia, 08/26</a:t>
            </a:r>
          </a:p>
        </p:txBody>
      </p:sp>
      <p:sp>
        <p:nvSpPr>
          <p:cNvPr id="14" name="TextBox 13">
            <a:extLst>
              <a:ext uri="{FF2B5EF4-FFF2-40B4-BE49-F238E27FC236}">
                <a16:creationId xmlns:a16="http://schemas.microsoft.com/office/drawing/2014/main" id="{467CD407-F589-0967-73D7-751D61FD3825}"/>
              </a:ext>
            </a:extLst>
          </p:cNvPr>
          <p:cNvSpPr txBox="1"/>
          <p:nvPr/>
        </p:nvSpPr>
        <p:spPr>
          <a:xfrm>
            <a:off x="16880910" y="5569800"/>
            <a:ext cx="2897944" cy="830997"/>
          </a:xfrm>
          <a:prstGeom prst="rect">
            <a:avLst/>
          </a:prstGeom>
          <a:noFill/>
          <a:ln>
            <a:solidFill>
              <a:schemeClr val="accent2">
                <a:lumMod val="50000"/>
              </a:schemeClr>
            </a:solidFill>
          </a:ln>
        </p:spPr>
        <p:txBody>
          <a:bodyPr wrap="square" rtlCol="0">
            <a:spAutoFit/>
          </a:bodyPr>
          <a:lstStyle/>
          <a:p>
            <a:r>
              <a:rPr lang="en-US" sz="2400" b="1" dirty="0"/>
              <a:t>Global gathering, </a:t>
            </a:r>
          </a:p>
          <a:p>
            <a:r>
              <a:rPr lang="en-US" sz="2400" b="1" dirty="0"/>
              <a:t>Mongolia, 08/26</a:t>
            </a:r>
          </a:p>
        </p:txBody>
      </p:sp>
      <p:sp>
        <p:nvSpPr>
          <p:cNvPr id="15" name="TextBox 14">
            <a:extLst>
              <a:ext uri="{FF2B5EF4-FFF2-40B4-BE49-F238E27FC236}">
                <a16:creationId xmlns:a16="http://schemas.microsoft.com/office/drawing/2014/main" id="{19242DE8-E055-8C7B-611D-2E4C74EECB51}"/>
              </a:ext>
            </a:extLst>
          </p:cNvPr>
          <p:cNvSpPr txBox="1"/>
          <p:nvPr/>
        </p:nvSpPr>
        <p:spPr>
          <a:xfrm>
            <a:off x="10706568" y="4506758"/>
            <a:ext cx="2897944" cy="1200329"/>
          </a:xfrm>
          <a:prstGeom prst="rect">
            <a:avLst/>
          </a:prstGeom>
          <a:noFill/>
          <a:ln>
            <a:solidFill>
              <a:schemeClr val="accent2">
                <a:lumMod val="50000"/>
              </a:schemeClr>
            </a:solidFill>
          </a:ln>
        </p:spPr>
        <p:txBody>
          <a:bodyPr wrap="square" rtlCol="0">
            <a:spAutoFit/>
          </a:bodyPr>
          <a:lstStyle/>
          <a:p>
            <a:r>
              <a:rPr lang="en-US" sz="2400" b="1" dirty="0"/>
              <a:t>Global Youth gathering, </a:t>
            </a:r>
          </a:p>
          <a:p>
            <a:r>
              <a:rPr lang="en-US" sz="2400" b="1" dirty="0"/>
              <a:t>Spain, 05/26</a:t>
            </a:r>
          </a:p>
        </p:txBody>
      </p:sp>
      <p:sp>
        <p:nvSpPr>
          <p:cNvPr id="17" name="TextBox 16">
            <a:extLst>
              <a:ext uri="{FF2B5EF4-FFF2-40B4-BE49-F238E27FC236}">
                <a16:creationId xmlns:a16="http://schemas.microsoft.com/office/drawing/2014/main" id="{6BA1EE8B-662F-FAF7-6AA0-D4E104CD68C9}"/>
              </a:ext>
            </a:extLst>
          </p:cNvPr>
          <p:cNvSpPr txBox="1"/>
          <p:nvPr/>
        </p:nvSpPr>
        <p:spPr>
          <a:xfrm>
            <a:off x="7753968" y="7177688"/>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West &amp; Central Africa gathering, </a:t>
            </a:r>
          </a:p>
          <a:p>
            <a:r>
              <a:rPr lang="en-US" sz="2400" b="1" dirty="0">
                <a:solidFill>
                  <a:schemeClr val="accent2">
                    <a:lumMod val="50000"/>
                  </a:schemeClr>
                </a:solidFill>
              </a:rPr>
              <a:t>Senegal, 05/26</a:t>
            </a:r>
          </a:p>
        </p:txBody>
      </p:sp>
      <p:sp>
        <p:nvSpPr>
          <p:cNvPr id="18" name="TextBox 17">
            <a:extLst>
              <a:ext uri="{FF2B5EF4-FFF2-40B4-BE49-F238E27FC236}">
                <a16:creationId xmlns:a16="http://schemas.microsoft.com/office/drawing/2014/main" id="{DB8503FD-5B95-607C-A0F1-35DC5F38A93C}"/>
              </a:ext>
            </a:extLst>
          </p:cNvPr>
          <p:cNvSpPr txBox="1"/>
          <p:nvPr/>
        </p:nvSpPr>
        <p:spPr>
          <a:xfrm>
            <a:off x="12665925" y="7566244"/>
            <a:ext cx="2766014" cy="1569660"/>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Horn of Africa Women’s gathering, </a:t>
            </a:r>
          </a:p>
          <a:p>
            <a:r>
              <a:rPr lang="en-US" sz="2400" b="1" dirty="0">
                <a:solidFill>
                  <a:schemeClr val="accent2">
                    <a:lumMod val="50000"/>
                  </a:schemeClr>
                </a:solidFill>
              </a:rPr>
              <a:t>Kenya, 11/25</a:t>
            </a:r>
          </a:p>
        </p:txBody>
      </p:sp>
      <p:sp>
        <p:nvSpPr>
          <p:cNvPr id="19" name="TextBox 18">
            <a:extLst>
              <a:ext uri="{FF2B5EF4-FFF2-40B4-BE49-F238E27FC236}">
                <a16:creationId xmlns:a16="http://schemas.microsoft.com/office/drawing/2014/main" id="{8D7882EC-3C90-33B6-8FF9-C2DFDABD9AB0}"/>
              </a:ext>
            </a:extLst>
          </p:cNvPr>
          <p:cNvSpPr txBox="1"/>
          <p:nvPr/>
        </p:nvSpPr>
        <p:spPr>
          <a:xfrm>
            <a:off x="17614834" y="9732234"/>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Australia gatherings, </a:t>
            </a:r>
          </a:p>
          <a:p>
            <a:r>
              <a:rPr lang="en-US" sz="2400" b="1" dirty="0">
                <a:solidFill>
                  <a:schemeClr val="accent2">
                    <a:lumMod val="50000"/>
                  </a:schemeClr>
                </a:solidFill>
              </a:rPr>
              <a:t>WA + NSW, 09/26</a:t>
            </a:r>
          </a:p>
        </p:txBody>
      </p:sp>
      <p:sp>
        <p:nvSpPr>
          <p:cNvPr id="20" name="TextBox 19">
            <a:extLst>
              <a:ext uri="{FF2B5EF4-FFF2-40B4-BE49-F238E27FC236}">
                <a16:creationId xmlns:a16="http://schemas.microsoft.com/office/drawing/2014/main" id="{88DE33B8-1360-015C-BF4C-9ADE7D627032}"/>
              </a:ext>
            </a:extLst>
          </p:cNvPr>
          <p:cNvSpPr txBox="1"/>
          <p:nvPr/>
        </p:nvSpPr>
        <p:spPr>
          <a:xfrm>
            <a:off x="10888778" y="6596422"/>
            <a:ext cx="2897944" cy="1200329"/>
          </a:xfrm>
          <a:prstGeom prst="rect">
            <a:avLst/>
          </a:prstGeom>
          <a:noFill/>
          <a:ln>
            <a:solidFill>
              <a:schemeClr val="accent2">
                <a:lumMod val="50000"/>
              </a:schemeClr>
            </a:solidFill>
          </a:ln>
        </p:spPr>
        <p:txBody>
          <a:bodyPr wrap="square" rtlCol="0">
            <a:spAutoFit/>
          </a:bodyPr>
          <a:lstStyle/>
          <a:p>
            <a:r>
              <a:rPr lang="en-US" sz="2400" b="1" dirty="0">
                <a:solidFill>
                  <a:schemeClr val="accent2">
                    <a:lumMod val="50000"/>
                  </a:schemeClr>
                </a:solidFill>
              </a:rPr>
              <a:t>East Africa Youth  gathering, </a:t>
            </a:r>
          </a:p>
          <a:p>
            <a:r>
              <a:rPr lang="en-US" sz="2400" b="1" dirty="0">
                <a:solidFill>
                  <a:schemeClr val="accent2">
                    <a:lumMod val="50000"/>
                  </a:schemeClr>
                </a:solidFill>
              </a:rPr>
              <a:t>Uganda, 11/25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689098" y="355600"/>
            <a:ext cx="11137771" cy="2286000"/>
          </a:xfrm>
          <a:prstGeom prst="rect">
            <a:avLst/>
          </a:prstGeom>
          <a:noFill/>
          <a:ln>
            <a:noFill/>
          </a:ln>
        </p:spPr>
        <p:txBody>
          <a:bodyPr spcFirstLastPara="1" wrap="square" lIns="50800" tIns="50800" rIns="50800" bIns="50800" anchor="ctr" anchorCtr="0">
            <a:normAutofit fontScale="90000"/>
          </a:bodyPr>
          <a:lstStyle/>
          <a:p>
            <a:pPr algn="l">
              <a:lnSpc>
                <a:spcPct val="234722"/>
              </a:lnSpc>
              <a:buClr>
                <a:srgbClr val="878E8D"/>
              </a:buClr>
              <a:buSzPct val="111111"/>
            </a:pPr>
            <a:r>
              <a:rPr lang="en-GB" sz="7200" b="1" dirty="0">
                <a:solidFill>
                  <a:srgbClr val="878E8D"/>
                </a:solidFill>
                <a:latin typeface="Proxima Nova"/>
                <a:ea typeface="Proxima Nova"/>
                <a:cs typeface="Proxima Nova"/>
                <a:sym typeface="Proxima Nova"/>
              </a:rPr>
              <a:t>Outline of the presentation</a:t>
            </a:r>
            <a:endParaRPr b="1" dirty="0"/>
          </a:p>
        </p:txBody>
      </p:sp>
      <p:sp>
        <p:nvSpPr>
          <p:cNvPr id="70" name="Google Shape;70;p2"/>
          <p:cNvSpPr txBox="1">
            <a:spLocks noGrp="1"/>
          </p:cNvSpPr>
          <p:nvPr>
            <p:ph type="body" idx="1"/>
          </p:nvPr>
        </p:nvSpPr>
        <p:spPr>
          <a:xfrm>
            <a:off x="1689099" y="3728319"/>
            <a:ext cx="10223400" cy="9296400"/>
          </a:xfrm>
          <a:prstGeom prst="rect">
            <a:avLst/>
          </a:prstGeom>
          <a:noFill/>
          <a:ln>
            <a:noFill/>
          </a:ln>
        </p:spPr>
        <p:txBody>
          <a:bodyPr spcFirstLastPara="1" wrap="square" lIns="50800" tIns="50800" rIns="50800" bIns="50800" anchor="ctr" anchorCtr="0">
            <a:normAutofit/>
          </a:bodyPr>
          <a:lstStyle/>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Why do we need an International Year for Rangelands and Pastoralists?</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Short history and structure of the IYRP Global Alliance</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Global Action Plan for IYRP 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Road map 2025-2026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Beyond 2026</a:t>
            </a:r>
            <a:endParaRPr sz="4000" dirty="0">
              <a:solidFill>
                <a:schemeClr val="tx2">
                  <a:lumMod val="10000"/>
                </a:schemeClr>
              </a:solidFill>
              <a:latin typeface="Proxima Nova"/>
              <a:ea typeface="Proxima Nova"/>
              <a:cs typeface="Proxima Nova"/>
              <a:sym typeface="Proxima Nova"/>
            </a:endParaRPr>
          </a:p>
          <a:p>
            <a:pPr marL="228600" lvl="0" indent="0" algn="l" rtl="0">
              <a:lnSpc>
                <a:spcPct val="128947"/>
              </a:lnSpc>
              <a:spcBef>
                <a:spcPts val="2400"/>
              </a:spcBef>
              <a:spcAft>
                <a:spcPts val="0"/>
              </a:spcAft>
              <a:buClr>
                <a:srgbClr val="AAA98F"/>
              </a:buClr>
              <a:buSzPts val="3800"/>
              <a:buFont typeface="Proxima Nova"/>
              <a:buNone/>
            </a:pPr>
            <a:endParaRPr dirty="0"/>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Wendy Sheehan</a:t>
            </a:r>
            <a:endParaRPr sz="1800" b="1" i="0" u="none" strike="noStrike" cap="none"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9797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Road Map 2025-2026: key global points </a:t>
            </a:r>
          </a:p>
          <a:p>
            <a:pPr marL="0" marR="0" lvl="0" indent="0" algn="l" rtl="0">
              <a:lnSpc>
                <a:spcPct val="234722"/>
              </a:lnSpc>
              <a:spcBef>
                <a:spcPts val="0"/>
              </a:spcBef>
              <a:spcAft>
                <a:spcPts val="0"/>
              </a:spcAft>
              <a:buClr>
                <a:srgbClr val="878E8D"/>
              </a:buClr>
              <a:buSzPct val="111111"/>
              <a:buFont typeface="Proxima Nova"/>
              <a:buNone/>
            </a:pPr>
            <a:endParaRPr b="1" dirty="0"/>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1208155" y="3860002"/>
            <a:ext cx="21967689" cy="8742031"/>
          </a:xfrm>
          <a:prstGeom prst="rect">
            <a:avLst/>
          </a:prstGeom>
          <a:noFill/>
          <a:ln>
            <a:noFill/>
          </a:ln>
        </p:spPr>
        <p:txBody>
          <a:bodyPr spcFirstLastPara="1" wrap="square" lIns="50800" tIns="50800" rIns="50800" bIns="50800" anchor="ctr" anchorCtr="0">
            <a:noAutofit/>
          </a:bodyPr>
          <a:lstStyle/>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July 2025: </a:t>
            </a:r>
            <a:r>
              <a:rPr lang="en-GB" sz="4000" i="0" u="none" strike="noStrike" cap="none" dirty="0">
                <a:solidFill>
                  <a:schemeClr val="tx2">
                    <a:lumMod val="10000"/>
                  </a:schemeClr>
                </a:solidFill>
                <a:latin typeface="Proxima Nova"/>
                <a:ea typeface="Proxima Nova"/>
                <a:cs typeface="Proxima Nova"/>
                <a:sym typeface="Proxima Nova"/>
              </a:rPr>
              <a:t>FAO establishes official IYRP Steering Committee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strike="noStrike" cap="none" dirty="0">
                <a:solidFill>
                  <a:srgbClr val="984853"/>
                </a:solidFill>
                <a:latin typeface="Proxima Nova"/>
                <a:ea typeface="Proxima Nova"/>
                <a:cs typeface="Proxima Nova"/>
                <a:sym typeface="Proxima Nova"/>
              </a:rPr>
              <a:t>July 2025 to May 2026: </a:t>
            </a:r>
            <a:r>
              <a:rPr lang="en-GB" sz="4000" dirty="0">
                <a:solidFill>
                  <a:schemeClr val="tx2">
                    <a:lumMod val="10000"/>
                  </a:schemeClr>
                </a:solidFill>
                <a:latin typeface="Proxima Nova"/>
                <a:ea typeface="Proxima Nova"/>
                <a:cs typeface="Proxima Nova"/>
                <a:sym typeface="Proxima Nova"/>
              </a:rPr>
              <a:t>R</a:t>
            </a:r>
            <a:r>
              <a:rPr lang="en-GB" sz="4000" i="0" u="none" strike="noStrike" cap="none" dirty="0">
                <a:solidFill>
                  <a:schemeClr val="tx2">
                    <a:lumMod val="10000"/>
                  </a:schemeClr>
                </a:solidFill>
                <a:latin typeface="Proxima Nova"/>
                <a:ea typeface="Proxima Nova"/>
                <a:cs typeface="Proxima Nova"/>
                <a:sym typeface="Proxima Nova"/>
              </a:rPr>
              <a:t>egional pastoralist, women’s and youth women gatherings</a:t>
            </a:r>
            <a:endParaRPr sz="4000" i="0" u="none" strike="noStrike" cap="none" dirty="0">
              <a:solidFill>
                <a:schemeClr val="tx2">
                  <a:lumMod val="10000"/>
                </a:schemeClr>
              </a:solidFill>
              <a:latin typeface="Proxima Nova"/>
              <a:ea typeface="Proxima Nova"/>
              <a:cs typeface="Proxima Nova"/>
              <a:sym typeface="Proxima Nova"/>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Each will give inputs to the Global Pastoralist Gathering in Mongolia August 2026</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December 2025: </a:t>
            </a:r>
            <a:r>
              <a:rPr lang="en-GB" sz="4000" i="0" u="none" strike="noStrike" cap="none" dirty="0">
                <a:solidFill>
                  <a:schemeClr val="tx2">
                    <a:lumMod val="10000"/>
                  </a:schemeClr>
                </a:solidFill>
                <a:latin typeface="Proxima Nova"/>
                <a:ea typeface="Proxima Nova"/>
                <a:cs typeface="Proxima Nova"/>
                <a:sym typeface="Proxima Nova"/>
              </a:rPr>
              <a:t>FAO officially launches the IYRP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January 2026: </a:t>
            </a:r>
            <a:r>
              <a:rPr lang="en-GB" sz="4000" i="0" u="none" strike="noStrike" cap="none" dirty="0">
                <a:solidFill>
                  <a:schemeClr val="tx2">
                    <a:lumMod val="10000"/>
                  </a:schemeClr>
                </a:solidFill>
                <a:latin typeface="Proxima Nova"/>
                <a:ea typeface="Proxima Nova"/>
                <a:cs typeface="Proxima Nova"/>
                <a:sym typeface="Proxima Nova"/>
              </a:rPr>
              <a:t>Start of celebrations and launch of first monthly theme of IYRP</a:t>
            </a:r>
            <a:endParaRPr dirty="0">
              <a:solidFill>
                <a:schemeClr val="tx2">
                  <a:lumMod val="10000"/>
                </a:schemeClr>
              </a:solidFill>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Social media, webinars, film festivals and YouTube videos for every month of 2026</a:t>
            </a:r>
            <a:endParaRPr sz="3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June 2026: </a:t>
            </a:r>
            <a:r>
              <a:rPr lang="en-GB" sz="4000" dirty="0">
                <a:solidFill>
                  <a:schemeClr val="tx2">
                    <a:lumMod val="10000"/>
                  </a:schemeClr>
                </a:solidFill>
                <a:latin typeface="Proxima Nova"/>
                <a:ea typeface="Proxima Nova"/>
                <a:cs typeface="Proxima Nova"/>
                <a:sym typeface="Proxima Nova"/>
              </a:rPr>
              <a:t>Global Landscape Forum/Rangelands in Kenya</a:t>
            </a: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August 2026: </a:t>
            </a:r>
            <a:r>
              <a:rPr lang="en-GB" sz="4000" dirty="0">
                <a:solidFill>
                  <a:schemeClr val="tx2">
                    <a:lumMod val="10000"/>
                  </a:schemeClr>
                </a:solidFill>
                <a:latin typeface="Proxima Nova"/>
                <a:ea typeface="Proxima Nova"/>
                <a:cs typeface="Proxima Nova"/>
                <a:sym typeface="Proxima Nova"/>
              </a:rPr>
              <a:t>Global Pastoralist Gatherings and other activities at UNCCD COP 17 in Mongolia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October 2026: </a:t>
            </a:r>
            <a:r>
              <a:rPr lang="en-GB" sz="4000" dirty="0">
                <a:solidFill>
                  <a:schemeClr val="tx2">
                    <a:lumMod val="10000"/>
                  </a:schemeClr>
                </a:solidFill>
                <a:latin typeface="Proxima Nova"/>
                <a:ea typeface="Proxima Nova"/>
                <a:cs typeface="Proxima Nova"/>
                <a:sym typeface="Proxima Nova"/>
              </a:rPr>
              <a:t>Global Alliance Gathering at CBD COP 17 in Armenia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December 2026: </a:t>
            </a:r>
            <a:r>
              <a:rPr lang="en-GB" sz="4000" dirty="0">
                <a:solidFill>
                  <a:schemeClr val="tx2">
                    <a:lumMod val="10000"/>
                  </a:schemeClr>
                </a:solidFill>
                <a:latin typeface="Proxima Nova"/>
                <a:ea typeface="Proxima Nova"/>
                <a:cs typeface="Proxima Nova"/>
                <a:sym typeface="Proxima Nova"/>
              </a:rPr>
              <a:t>Closing ceremony of IYRP 2026 and final reporting</a:t>
            </a:r>
            <a:endParaRPr sz="1050" i="0" u="none" strike="noStrike" cap="none" dirty="0">
              <a:solidFill>
                <a:schemeClr val="tx2">
                  <a:lumMod val="10000"/>
                </a:schemeClr>
              </a:solidFill>
              <a:latin typeface="Proxima Nova"/>
              <a:ea typeface="Proxima Nova"/>
              <a:cs typeface="Proxima Nova"/>
              <a:sym typeface="Proxima Nova"/>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Michael </a:t>
            </a:r>
            <a:r>
              <a:rPr lang="en-GB" sz="2000" b="1" i="1" u="none" strike="noStrike" cap="none" dirty="0" err="1">
                <a:solidFill>
                  <a:srgbClr val="FFFFFF"/>
                </a:solidFill>
                <a:latin typeface="Proxima Nova" panose="020B0604020202020204" charset="0"/>
                <a:sym typeface="Arial"/>
              </a:rPr>
              <a:t>Benanav</a:t>
            </a:r>
            <a:r>
              <a:rPr lang="en-GB" sz="2000" b="1" i="1" u="none" strike="noStrike" cap="none" dirty="0">
                <a:solidFill>
                  <a:srgbClr val="FFFFFF"/>
                </a:solidFill>
                <a:latin typeface="Proxima Nova" panose="020B0604020202020204" charset="0"/>
                <a:sym typeface="Arial"/>
              </a:rPr>
              <a:t> </a:t>
            </a:r>
            <a:endParaRPr sz="2000" b="1" i="1" u="none" strike="noStrike" cap="none" dirty="0">
              <a:solidFill>
                <a:srgbClr val="FFFFFF"/>
              </a:solidFill>
              <a:latin typeface="Proxima Nova" panose="020B0604020202020204" charset="0"/>
              <a:sym typeface="Arial"/>
            </a:endParaRPr>
          </a:p>
        </p:txBody>
      </p:sp>
      <p:sp>
        <p:nvSpPr>
          <p:cNvPr id="264" name="Google Shape;264;p46"/>
          <p:cNvSpPr txBox="1">
            <a:spLocks noGrp="1"/>
          </p:cNvSpPr>
          <p:nvPr>
            <p:ph type="title"/>
          </p:nvPr>
        </p:nvSpPr>
        <p:spPr>
          <a:xfrm>
            <a:off x="704850" y="1182533"/>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Beyond 2026: calling for a</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decade of action</a:t>
            </a:r>
            <a:endParaRPr sz="7200" b="1" cap="none" dirty="0">
              <a:solidFill>
                <a:srgbClr val="878E8D"/>
              </a:solidFill>
              <a:latin typeface="Proxima Nova"/>
              <a:ea typeface="Proxima Nova"/>
              <a:cs typeface="Proxima Nova"/>
              <a:sym typeface="Proxima Nova"/>
            </a:endParaRPr>
          </a:p>
        </p:txBody>
      </p:sp>
      <p:sp>
        <p:nvSpPr>
          <p:cNvPr id="265" name="Google Shape;265;p46"/>
          <p:cNvSpPr txBox="1"/>
          <p:nvPr/>
        </p:nvSpPr>
        <p:spPr>
          <a:xfrm>
            <a:off x="704850" y="5735637"/>
            <a:ext cx="12084385" cy="6649059"/>
          </a:xfrm>
          <a:prstGeom prst="rect">
            <a:avLst/>
          </a:prstGeom>
          <a:noFill/>
          <a:ln>
            <a:noFill/>
          </a:ln>
        </p:spPr>
        <p:txBody>
          <a:bodyPr spcFirstLastPara="1" wrap="square" lIns="91425" tIns="45700" rIns="91425" bIns="45700" anchor="ctr" anchorCtr="0">
            <a:normAutofit fontScale="25000" lnSpcReduction="20000"/>
          </a:bodyPr>
          <a:lstStyle/>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Changes in national, regional, global policies promoting the protection and sustainability of rangelands and pastoralists, fair and equitable benefits and upliftment</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Creation of a Pastoralist Caucus at UNCCD</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Strengthening of the Rangelands and Pastoralists Global Alliance</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Rangeland Stewardship Council and standards for certification of pastoralist products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Lobbying for an International Day of Rangelands and Pastoralists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Increased funding and investment for pastoralist-led programmes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Global data base of rangelands and pastoralists</a:t>
            </a:r>
            <a:endParaRPr sz="2000" dirty="0">
              <a:solidFill>
                <a:schemeClr val="tx2">
                  <a:lumMod val="10000"/>
                </a:schemeClr>
              </a:solidFill>
            </a:endParaRPr>
          </a:p>
          <a:p>
            <a:pPr marL="457200" marR="0" lvl="0" indent="-155575"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en-US" sz="2000" i="1" dirty="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lvl="0">
              <a:lnSpc>
                <a:spcPct val="125000"/>
              </a:lnSpc>
              <a:buClr>
                <a:srgbClr val="878E8D"/>
              </a:buClr>
              <a:buSzPct val="111111"/>
            </a:pPr>
            <a:r>
              <a:rPr lang="en-GB" sz="7200" b="1" cap="none" dirty="0">
                <a:solidFill>
                  <a:srgbClr val="687476"/>
                </a:solidFill>
                <a:latin typeface="Proxima Nova" panose="020B0604020202020204" charset="0"/>
                <a:ea typeface="Proxima Nova"/>
                <a:cs typeface="Proxima Nova"/>
                <a:sym typeface="Proxima Nova"/>
              </a:rPr>
              <a:t>Join us for the IYRP!</a:t>
            </a:r>
            <a:br>
              <a:rPr lang="en-GB" sz="7200" b="1" dirty="0">
                <a:solidFill>
                  <a:srgbClr val="687476"/>
                </a:solidFill>
                <a:latin typeface="Proxima Nova" panose="020B0604020202020204" charset="0"/>
                <a:ea typeface="Proxima Nova"/>
                <a:cs typeface="Proxima Nova"/>
                <a:sym typeface="Proxima Nova"/>
              </a:rPr>
            </a:br>
            <a:r>
              <a:rPr lang="en-GB" sz="7200" dirty="0">
                <a:solidFill>
                  <a:srgbClr val="687476"/>
                </a:solidFill>
                <a:latin typeface="Proxima Nova" panose="020B0604020202020204" charset="0"/>
                <a:ea typeface="Proxima Nova"/>
                <a:cs typeface="Proxima Nova"/>
                <a:sym typeface="Proxima Nova"/>
              </a:rPr>
              <a:t>https://iyrp.info/</a:t>
            </a:r>
            <a:br>
              <a:rPr lang="en-GB" sz="7200" dirty="0">
                <a:solidFill>
                  <a:srgbClr val="687476"/>
                </a:solidFill>
                <a:latin typeface="Proxima Nova" panose="020B0604020202020204" charset="0"/>
                <a:ea typeface="Proxima Nova"/>
                <a:cs typeface="Proxima Nova"/>
                <a:sym typeface="Proxima Nova"/>
              </a:rPr>
            </a:br>
            <a:r>
              <a:rPr lang="en-US" sz="6000" dirty="0">
                <a:solidFill>
                  <a:srgbClr val="687476"/>
                </a:solidFill>
                <a:latin typeface="Proxima Nova" panose="020B0604020202020204" charset="0"/>
              </a:rPr>
              <a:t>iyrp2026@gmail.com</a:t>
            </a:r>
            <a:endParaRPr sz="7200" cap="none" dirty="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19789907"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Why an IYRP 2026?</a:t>
            </a:r>
            <a:endParaRPr sz="7200" b="1" i="0" u="none" strike="noStrike" cap="none" dirty="0">
              <a:solidFill>
                <a:srgbClr val="878E8D"/>
              </a:solidFill>
              <a:latin typeface="Proxima Nova"/>
              <a:ea typeface="Proxima Nova"/>
              <a:cs typeface="Proxima Nova"/>
              <a:sym typeface="Proxima Nova"/>
            </a:endParaRPr>
          </a:p>
        </p:txBody>
      </p:sp>
      <p:sp>
        <p:nvSpPr>
          <p:cNvPr id="78" name="Google Shape;78;p3"/>
          <p:cNvSpPr txBox="1">
            <a:spLocks noGrp="1"/>
          </p:cNvSpPr>
          <p:nvPr>
            <p:ph type="body" idx="1"/>
          </p:nvPr>
        </p:nvSpPr>
        <p:spPr>
          <a:xfrm>
            <a:off x="1662923" y="3960895"/>
            <a:ext cx="12302458" cy="9296400"/>
          </a:xfrm>
          <a:prstGeom prst="rect">
            <a:avLst/>
          </a:prstGeom>
          <a:noFill/>
          <a:ln>
            <a:noFill/>
          </a:ln>
        </p:spPr>
        <p:txBody>
          <a:bodyPr spcFirstLastPara="1" wrap="square" lIns="50800" tIns="50800" rIns="50800" bIns="50800" anchor="ctr" anchorCtr="0">
            <a:normAutofit/>
          </a:bodyPr>
          <a:lstStyle/>
          <a:p>
            <a:pPr marL="571500" indent="-571500">
              <a:lnSpc>
                <a:spcPct val="122500"/>
              </a:lnSpc>
              <a:spcBef>
                <a:spcPts val="0"/>
              </a:spcBef>
              <a:buClr>
                <a:srgbClr val="7E6562"/>
              </a:buClr>
              <a:buSzPts val="4000"/>
            </a:pPr>
            <a:r>
              <a:rPr lang="en-GB" sz="3600" dirty="0">
                <a:solidFill>
                  <a:schemeClr val="tx2">
                    <a:lumMod val="10000"/>
                  </a:schemeClr>
                </a:solidFill>
                <a:latin typeface="Proxima Nova"/>
                <a:ea typeface="Proxima Nova"/>
                <a:cs typeface="Proxima Nova"/>
                <a:sym typeface="Proxima Nova"/>
              </a:rPr>
              <a:t>Reveal important contributions of rangelands &amp; pastoralists for food security, the economy and the environment</a:t>
            </a:r>
            <a:endParaRPr lang="en-US" sz="3600">
              <a:solidFill>
                <a:schemeClr val="tx2">
                  <a:lumMod val="10000"/>
                </a:schemeClr>
              </a:solidFill>
              <a:latin typeface="Proxima Nova"/>
              <a:ea typeface="Proxima Nova"/>
              <a:cs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600" dirty="0">
              <a:solidFill>
                <a:schemeClr val="tx2">
                  <a:lumMod val="10000"/>
                </a:schemeClr>
              </a:solidFill>
              <a:latin typeface="Proxima Nova"/>
              <a:ea typeface="Proxima Nova"/>
              <a:cs typeface="Proxima Nova"/>
            </a:endParaRPr>
          </a:p>
          <a:p>
            <a:pPr marL="571500" indent="-571500">
              <a:lnSpc>
                <a:spcPct val="122500"/>
              </a:lnSpc>
              <a:spcBef>
                <a:spcPts val="0"/>
              </a:spcBef>
              <a:buClr>
                <a:srgbClr val="7E6562"/>
              </a:buClr>
              <a:buSzPts val="4000"/>
            </a:pPr>
            <a:r>
              <a:rPr lang="en-GB" sz="3600" dirty="0">
                <a:solidFill>
                  <a:schemeClr val="tx2">
                    <a:lumMod val="10000"/>
                  </a:schemeClr>
                </a:solidFill>
                <a:latin typeface="Proxima Nova"/>
                <a:ea typeface="Proxima Nova"/>
                <a:cs typeface="Proxima Nova"/>
                <a:sym typeface="Proxima Nova"/>
              </a:rPr>
              <a:t>Break myths and misunderstandings about rangelands and pastoralists and amplify the voices of pastoralists</a:t>
            </a:r>
            <a:endParaRPr sz="3600" dirty="0">
              <a:solidFill>
                <a:schemeClr val="tx2">
                  <a:lumMod val="10000"/>
                </a:schemeClr>
              </a:solidFill>
              <a:latin typeface="Proxima Nova"/>
              <a:ea typeface="Proxima Nova"/>
              <a:cs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600" dirty="0">
              <a:solidFill>
                <a:schemeClr val="tx2">
                  <a:lumMod val="10000"/>
                </a:schemeClr>
              </a:solidFill>
              <a:latin typeface="Proxima Nova"/>
              <a:ea typeface="Proxima Nova"/>
              <a:cs typeface="Proxima Nova"/>
            </a:endParaRPr>
          </a:p>
          <a:p>
            <a:pPr marL="571500" indent="-571500">
              <a:lnSpc>
                <a:spcPct val="122500"/>
              </a:lnSpc>
              <a:spcBef>
                <a:spcPts val="0"/>
              </a:spcBef>
              <a:buClr>
                <a:srgbClr val="7E6562"/>
              </a:buClr>
              <a:buSzPts val="4000"/>
            </a:pPr>
            <a:r>
              <a:rPr lang="en-GB" sz="3600" dirty="0">
                <a:solidFill>
                  <a:schemeClr val="tx2">
                    <a:lumMod val="10000"/>
                  </a:schemeClr>
                </a:solidFill>
                <a:latin typeface="Proxima Nova"/>
                <a:ea typeface="Proxima Nova"/>
                <a:cs typeface="Proxima Nova"/>
                <a:sym typeface="Proxima Nova"/>
              </a:rPr>
              <a:t>Fill knowledge gaps with more participatory research</a:t>
            </a:r>
            <a:endParaRPr sz="3600" dirty="0">
              <a:solidFill>
                <a:schemeClr val="tx2">
                  <a:lumMod val="10000"/>
                </a:schemeClr>
              </a:solidFill>
              <a:latin typeface="Proxima Nova"/>
              <a:ea typeface="Proxima Nova"/>
              <a:cs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600" dirty="0">
              <a:solidFill>
                <a:schemeClr val="tx2">
                  <a:lumMod val="10000"/>
                </a:schemeClr>
              </a:solidFill>
              <a:latin typeface="Proxima Nova"/>
              <a:ea typeface="Proxima Nova"/>
              <a:cs typeface="Proxima Nova"/>
            </a:endParaRPr>
          </a:p>
          <a:p>
            <a:pPr marL="619125" lvl="0" indent="-571500" algn="l" rtl="0">
              <a:lnSpc>
                <a:spcPct val="110000"/>
              </a:lnSpc>
              <a:spcBef>
                <a:spcPts val="136"/>
              </a:spcBef>
              <a:spcAft>
                <a:spcPts val="0"/>
              </a:spcAft>
              <a:buClr>
                <a:srgbClr val="7E6562"/>
              </a:buClr>
              <a:buSzPts val="4000"/>
            </a:pPr>
            <a:r>
              <a:rPr lang="en-GB" sz="3600" dirty="0">
                <a:solidFill>
                  <a:schemeClr val="tx2">
                    <a:lumMod val="10000"/>
                  </a:schemeClr>
                </a:solidFill>
                <a:latin typeface="Proxima Nova"/>
                <a:ea typeface="Proxima Nova"/>
                <a:cs typeface="Proxima Nova"/>
                <a:sym typeface="Proxima Nova"/>
              </a:rPr>
              <a:t>Promote informed, science-based policies and legislation throughout the world </a:t>
            </a:r>
            <a:endParaRPr sz="3600" dirty="0">
              <a:solidFill>
                <a:schemeClr val="tx2">
                  <a:lumMod val="10000"/>
                </a:schemeClr>
              </a:solidFill>
              <a:latin typeface="Proxima Nova"/>
              <a:ea typeface="Proxima Nova"/>
              <a:cs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600" dirty="0">
              <a:solidFill>
                <a:schemeClr val="tx2">
                  <a:lumMod val="10000"/>
                </a:schemeClr>
              </a:solidFill>
              <a:latin typeface="Proxima Nova"/>
              <a:ea typeface="Proxima Nova"/>
              <a:cs typeface="Proxima Nova"/>
            </a:endParaRPr>
          </a:p>
          <a:p>
            <a:pPr marL="619125" lvl="0" indent="-571500" algn="l" rtl="0">
              <a:lnSpc>
                <a:spcPct val="110000"/>
              </a:lnSpc>
              <a:spcBef>
                <a:spcPts val="136"/>
              </a:spcBef>
              <a:spcAft>
                <a:spcPts val="0"/>
              </a:spcAft>
              <a:buClr>
                <a:srgbClr val="7E6562"/>
              </a:buClr>
              <a:buSzPts val="4000"/>
            </a:pPr>
            <a:r>
              <a:rPr lang="en-GB" sz="3600" dirty="0">
                <a:solidFill>
                  <a:schemeClr val="tx2">
                    <a:lumMod val="10000"/>
                  </a:schemeClr>
                </a:solidFill>
                <a:latin typeface="Proxima Nova"/>
                <a:ea typeface="Proxima Nova"/>
                <a:cs typeface="Proxima Nova"/>
                <a:sym typeface="Proxima Nova"/>
              </a:rPr>
              <a:t>Increase sustainable and ethical funding and investment in rangelands and for pastoralists</a:t>
            </a:r>
            <a:endParaRPr sz="3600" dirty="0">
              <a:solidFill>
                <a:schemeClr val="tx2">
                  <a:lumMod val="10000"/>
                </a:schemeClr>
              </a:solidFill>
              <a:latin typeface="Proxima Nova"/>
              <a:ea typeface="Proxima Nova"/>
              <a:cs typeface="Proxima Nova"/>
            </a:endParaRPr>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0" i="1" u="none" strike="noStrike" cap="none" dirty="0">
                <a:solidFill>
                  <a:schemeClr val="tx2">
                    <a:lumMod val="10000"/>
                  </a:schemeClr>
                </a:solidFill>
                <a:latin typeface="Proxima Nova"/>
                <a:ea typeface="Proxima Nova"/>
                <a:cs typeface="Proxima Nova"/>
                <a:sym typeface="Proxima Nova"/>
              </a:rPr>
              <a:t>UNEP Gap Analysis Report:</a:t>
            </a:r>
            <a:endParaRPr dirty="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878E8D"/>
              </a:buClr>
              <a:buSzPts val="4179"/>
              <a:buFont typeface="Proxima Nova"/>
              <a:buNone/>
            </a:pPr>
            <a:r>
              <a:rPr lang="en-GB" sz="6500" b="1" dirty="0">
                <a:solidFill>
                  <a:srgbClr val="878E8D"/>
                </a:solidFill>
                <a:latin typeface="Proxima Nova"/>
                <a:ea typeface="Proxima Nova"/>
                <a:cs typeface="Proxima Nova"/>
                <a:sym typeface="Proxima Nova"/>
              </a:rPr>
              <a:t>Getting to sustainability</a:t>
            </a:r>
            <a:endParaRPr sz="6500" b="1" dirty="0">
              <a:solidFill>
                <a:srgbClr val="878E8D"/>
              </a:solidFill>
              <a:latin typeface="Proxima Nova"/>
              <a:ea typeface="Proxima Nova"/>
              <a:cs typeface="Proxima Nova"/>
              <a:sym typeface="Proxima Nova"/>
            </a:endParaRPr>
          </a:p>
        </p:txBody>
      </p:sp>
      <p:sp>
        <p:nvSpPr>
          <p:cNvPr id="88" name="Google Shape;88;p6"/>
          <p:cNvSpPr txBox="1">
            <a:spLocks noGrp="1"/>
          </p:cNvSpPr>
          <p:nvPr>
            <p:ph type="body" idx="1"/>
          </p:nvPr>
        </p:nvSpPr>
        <p:spPr>
          <a:xfrm>
            <a:off x="1606640" y="3463707"/>
            <a:ext cx="12083209" cy="10210800"/>
          </a:xfrm>
          <a:prstGeom prst="rect">
            <a:avLst/>
          </a:prstGeom>
          <a:noFill/>
          <a:ln>
            <a:noFill/>
          </a:ln>
        </p:spPr>
        <p:txBody>
          <a:bodyPr spcFirstLastPara="1" wrap="square" lIns="50800" tIns="50800" rIns="50800" bIns="50800" anchor="ctr" anchorCtr="0">
            <a:noAutofit/>
          </a:bodyPr>
          <a:lstStyle/>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 Rangelands support livelihoods of 500 million people and another 2 billion people along the value chain</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Pastoralist livestock products have high-value protein and are rich in nutrients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Carbon sinks can be significant in rangeland/pastoral systems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are global biodiversity hotspots and habitats for numerous endangered species and offer valuable grazing land for both livestock &amp; wildlife</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cover approximately half of the Earth’s land surface </a:t>
            </a:r>
            <a:endParaRPr sz="3922" dirty="0">
              <a:solidFill>
                <a:schemeClr val="tx2">
                  <a:lumMod val="10000"/>
                </a:schemeClr>
              </a:solidFill>
              <a:latin typeface="Proxima Nova"/>
              <a:ea typeface="Proxima Nova"/>
              <a:cs typeface="Proxima Nova"/>
              <a:sym typeface="Proxima Nova"/>
            </a:endParaRPr>
          </a:p>
          <a:p>
            <a:pPr marL="228600" lvl="0" indent="0" algn="l" rtl="0">
              <a:lnSpc>
                <a:spcPct val="102500"/>
              </a:lnSpc>
              <a:spcBef>
                <a:spcPts val="2400"/>
              </a:spcBef>
              <a:spcAft>
                <a:spcPts val="0"/>
              </a:spcAft>
              <a:buClr>
                <a:srgbClr val="7E6562"/>
              </a:buClr>
              <a:buSzPts val="2200"/>
              <a:buFont typeface="Proxima Nova"/>
              <a:buNone/>
            </a:pPr>
            <a:endParaRPr sz="2400" b="1" dirty="0">
              <a:solidFill>
                <a:srgbClr val="7E6562"/>
              </a:solidFill>
              <a:latin typeface="Proxima Nova"/>
              <a:ea typeface="Proxima Nova"/>
              <a:cs typeface="Proxima Nova"/>
              <a:sym typeface="Proxima Nova"/>
            </a:endParaRP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en-GB" sz="2000" b="1" i="1" u="none" strike="noStrike" cap="none" dirty="0">
                <a:solidFill>
                  <a:srgbClr val="595959"/>
                </a:solidFill>
                <a:latin typeface="Proxima Nova" panose="020B0604020202020204" charset="0"/>
                <a:sym typeface="Arial"/>
              </a:rPr>
              <a:t>© Lawrence Hislop</a:t>
            </a:r>
            <a:endParaRPr sz="2000" b="1" i="0" u="none" strike="noStrike" cap="none" dirty="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6000" b="0" i="0" u="none" strike="noStrike" cap="none">
                <a:solidFill>
                  <a:srgbClr val="846C69"/>
                </a:solidFill>
                <a:latin typeface="Arial"/>
                <a:ea typeface="Arial"/>
                <a:cs typeface="Arial"/>
                <a:sym typeface="Arial"/>
              </a:rPr>
              <a:t>Pastoralism is the Future!</a:t>
            </a:r>
            <a:endParaRPr/>
          </a:p>
          <a:p>
            <a:pPr marL="0" marR="0" lvl="0" indent="0" algn="ctr" rtl="0">
              <a:lnSpc>
                <a:spcPct val="100000"/>
              </a:lnSpc>
              <a:spcBef>
                <a:spcPts val="0"/>
              </a:spcBef>
              <a:spcAft>
                <a:spcPts val="0"/>
              </a:spcAft>
              <a:buNone/>
            </a:pPr>
            <a:endParaRPr sz="3600" b="0" i="1" u="none" strike="noStrike" cap="none">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en-GB" sz="3600" b="0" i="1" u="none" strike="noStrike" cap="none">
                <a:solidFill>
                  <a:srgbClr val="846C69"/>
                </a:solidFill>
                <a:latin typeface="Arial"/>
                <a:ea typeface="Arial"/>
                <a:cs typeface="Arial"/>
                <a:sym typeface="Arial"/>
              </a:rPr>
              <a:t>Film on IYRP YouTube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97" name="Google Shape;97;p4"/>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no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no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no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50" y="533399"/>
            <a:ext cx="14458950" cy="2002735"/>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Diversity of animals on rangelands</a:t>
            </a:r>
            <a:endParaRPr sz="7200" b="1" cap="none" dirty="0">
              <a:solidFill>
                <a:srgbClr val="878E8D"/>
              </a:solidFill>
              <a:latin typeface="Proxima Nova"/>
              <a:ea typeface="Proxima Nova"/>
              <a:cs typeface="Proxima Nova"/>
              <a:sym typeface="Proxima Nova"/>
            </a:endParaRP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846C69"/>
                </a:solidFill>
                <a:latin typeface="Arial"/>
                <a:ea typeface="Arial"/>
                <a:cs typeface="Arial"/>
                <a:sym typeface="Arial"/>
              </a:rPr>
              <a:t>Bison USA </a:t>
            </a:r>
            <a:r>
              <a:rPr lang="en-GB" sz="2400" b="1" i="1" u="none" strike="noStrike" cap="none" dirty="0">
                <a:solidFill>
                  <a:srgbClr val="846C69"/>
                </a:solidFill>
                <a:latin typeface="Arial"/>
                <a:ea typeface="Arial"/>
                <a:cs typeface="Arial"/>
                <a:sym typeface="Arial"/>
              </a:rPr>
              <a:t>© David Restivo</a:t>
            </a:r>
            <a:endParaRPr sz="2800" b="1" i="1" u="none" strike="noStrike" cap="none"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545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Cow dog and horse Navajo Nation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r>
              <a:rPr lang="en-GB" sz="2400" b="1" i="1" u="none" strike="noStrike" cap="none" dirty="0">
                <a:solidFill>
                  <a:srgbClr val="FFFFFF"/>
                </a:solidFill>
                <a:latin typeface="Arial"/>
                <a:ea typeface="Arial"/>
                <a:cs typeface="Arial"/>
                <a:sym typeface="Arial"/>
              </a:rPr>
              <a:t> </a:t>
            </a:r>
            <a:endParaRPr sz="3600" b="1" i="0" u="none" strike="noStrike" cap="none"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Camels and donkey Niger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a:t>
            </a:r>
            <a:r>
              <a:rPr lang="en-GB" sz="2400" b="1" i="1" dirty="0">
                <a:solidFill>
                  <a:srgbClr val="FFFFFF"/>
                </a:solidFill>
              </a:rPr>
              <a:t>Tim Dirven</a:t>
            </a:r>
            <a:endParaRPr sz="3200" b="1" i="0" u="none" strike="noStrike" cap="none"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Llamas Bolivia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endParaRPr sz="3600" b="1" i="0" u="none" strike="noStrike" cap="none"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AEB2B2"/>
                </a:solidFill>
                <a:latin typeface="Arial"/>
                <a:ea typeface="Arial"/>
                <a:cs typeface="Arial"/>
                <a:sym typeface="Arial"/>
              </a:rPr>
              <a:t>Maasai cattle Kenya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AEB2B2"/>
                </a:solidFill>
                <a:latin typeface="Arial"/>
                <a:ea typeface="Arial"/>
                <a:cs typeface="Arial"/>
                <a:sym typeface="Arial"/>
              </a:rPr>
              <a:t>© Michael </a:t>
            </a:r>
            <a:r>
              <a:rPr lang="en-GB" sz="2400" b="1" i="1" u="none" strike="noStrike" cap="none" dirty="0" err="1">
                <a:solidFill>
                  <a:srgbClr val="AEB2B2"/>
                </a:solidFill>
                <a:latin typeface="Arial"/>
                <a:ea typeface="Arial"/>
                <a:cs typeface="Arial"/>
                <a:sym typeface="Arial"/>
              </a:rPr>
              <a:t>Benanav</a:t>
            </a:r>
            <a:endParaRPr sz="3200" b="1" i="0" u="none" strike="noStrike" cap="none"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Yak Mongolia </a:t>
            </a:r>
            <a:r>
              <a:rPr lang="en-GB" sz="2400" b="1" i="1" u="none" strike="noStrike" cap="none" dirty="0">
                <a:solidFill>
                  <a:srgbClr val="FFFFFF"/>
                </a:solidFill>
                <a:latin typeface="Arial"/>
                <a:ea typeface="Arial"/>
                <a:cs typeface="Arial"/>
                <a:sym typeface="Arial"/>
              </a:rPr>
              <a:t>© Rita Willaert</a:t>
            </a:r>
            <a:endParaRPr sz="3600" b="1" i="1" u="none" strike="noStrike" cap="none"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Reindeer Norway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Kia Krarup Hansen</a:t>
            </a:r>
            <a:endParaRPr sz="3600" b="1" i="0" u="none" strike="noStrike" cap="none"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1" u="none" strike="noStrike" cap="none" dirty="0">
                <a:solidFill>
                  <a:srgbClr val="FFFFFF"/>
                </a:solidFill>
                <a:latin typeface="Arial"/>
                <a:ea typeface="Arial"/>
                <a:cs typeface="Arial"/>
                <a:sym typeface="Arial"/>
              </a:rPr>
              <a:t>Sheep &amp; goats Turkey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endParaRPr sz="3600" b="1" i="0" u="none" strike="noStrike" cap="none"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a:solidFill>
                  <a:srgbClr val="FFFFFF"/>
                </a:solidFill>
                <a:latin typeface="Arial"/>
                <a:ea typeface="Arial"/>
                <a:cs typeface="Arial"/>
                <a:sym typeface="Arial"/>
              </a:rPr>
              <a:t>Duck India</a:t>
            </a:r>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a:solidFill>
                  <a:srgbClr val="FFFFFF"/>
                </a:solidFill>
                <a:latin typeface="Arial"/>
                <a:ea typeface="Arial"/>
                <a:cs typeface="Arial"/>
                <a:sym typeface="Arial"/>
              </a:rPr>
              <a:t>© </a:t>
            </a:r>
            <a:r>
              <a:rPr lang="en-GB" sz="2400" b="1" i="1">
                <a:solidFill>
                  <a:srgbClr val="FFFFFF"/>
                </a:solidFill>
              </a:rPr>
              <a:t>Mr. Vinodh</a:t>
            </a:r>
            <a:endParaRPr sz="3600" b="1" i="1" u="none" strike="noStrike" cap="none">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Wildlife Australia</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Caroline Jones</a:t>
            </a:r>
            <a:endParaRPr sz="3600" b="1" i="1"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Short history of the IYRP 2026</a:t>
            </a:r>
            <a:endParaRPr sz="7200" b="1" cap="none" dirty="0">
              <a:solidFill>
                <a:srgbClr val="878E8D"/>
              </a:solidFill>
              <a:latin typeface="Proxima Nova"/>
              <a:ea typeface="Proxima Nova"/>
              <a:cs typeface="Proxima Nova"/>
              <a:sym typeface="Proxima Nova"/>
            </a:endParaRP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a:bodyPr>
          <a:lstStyle/>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International Rangeland Congress 2008 </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Support Group established in 2016</a:t>
            </a:r>
            <a:endParaRPr lang="en-GB" sz="4000" dirty="0">
              <a:solidFill>
                <a:schemeClr val="tx2">
                  <a:lumMod val="10000"/>
                </a:schemeClr>
              </a:solidFill>
            </a:endParaRP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 2022, UN General Assembly declares 2026 as IYRP</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FAO as Lead UN agency </a:t>
            </a:r>
            <a:endParaRPr sz="4000" dirty="0">
              <a:solidFill>
                <a:schemeClr val="tx2">
                  <a:lumMod val="10000"/>
                </a:schemeClr>
              </a:solidFill>
            </a:endParaRPr>
          </a:p>
          <a:p>
            <a:pPr marL="889000" lvl="0" indent="-571500" algn="l" rtl="0">
              <a:lnSpc>
                <a:spcPct val="120000"/>
              </a:lnSpc>
              <a:spcBef>
                <a:spcPts val="0"/>
              </a:spcBef>
              <a:spcAft>
                <a:spcPts val="0"/>
              </a:spcAft>
              <a:buClr>
                <a:schemeClr val="tx2">
                  <a:lumMod val="25000"/>
                </a:schemeClr>
              </a:buClr>
              <a:buSzPct val="100000"/>
              <a:buFont typeface="Wingdings" pitchFamily="2" charset="2"/>
              <a:buChar char="Ø"/>
            </a:pPr>
            <a:endParaRPr sz="4000" dirty="0">
              <a:solidFill>
                <a:schemeClr val="tx2">
                  <a:lumMod val="10000"/>
                </a:schemeClr>
              </a:solidFill>
              <a:latin typeface="Proxima Nova"/>
              <a:ea typeface="Proxima Nova"/>
              <a:cs typeface="Proxima Nova"/>
              <a:sym typeface="Proxima Nova"/>
            </a:endParaRPr>
          </a:p>
          <a:p>
            <a:pPr marL="571500" lvl="0" indent="-571500" algn="l" rtl="0">
              <a:lnSpc>
                <a:spcPct val="120000"/>
              </a:lnSpc>
              <a:spcBef>
                <a:spcPts val="0"/>
              </a:spcBef>
              <a:spcAft>
                <a:spcPts val="0"/>
              </a:spcAft>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Global Alliance – renamed 2024</a:t>
            </a:r>
            <a:endParaRPr sz="4000" dirty="0">
              <a:solidFill>
                <a:schemeClr val="tx2">
                  <a:lumMod val="10000"/>
                </a:schemeClr>
              </a:solidFill>
            </a:endParaRP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Antolin Avuzela</a:t>
            </a:r>
            <a:endParaRPr sz="1200" b="1"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Alliance</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General IYRP e-list</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~975 addresses primarily for info distribution</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International Support Group (ISG)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~550 active partners, Friends of IYRP, including GCG members &amp; Global Alliance</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Coordinating Group (GCG)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Communications Team</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Working Groups (WG)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Regional Support Groups (RISG)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Structure of the IYRP coalition</a:t>
            </a:r>
            <a:endParaRPr sz="7200" b="1" cap="none" dirty="0">
              <a:solidFill>
                <a:srgbClr val="878E8D"/>
              </a:solidFill>
              <a:latin typeface="Proxima Nova"/>
              <a:ea typeface="Proxima Nova"/>
              <a:cs typeface="Proxima Nova"/>
              <a:sym typeface="Proxima Nova"/>
            </a:endParaRP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TotalTime>
  <Words>3508</Words>
  <Application>Microsoft Office PowerPoint</Application>
  <PresentationFormat>Custom</PresentationFormat>
  <Paragraphs>309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White</vt:lpstr>
      <vt:lpstr>PowerPoint Presentation</vt:lpstr>
      <vt:lpstr>Outline of the presentation</vt:lpstr>
      <vt:lpstr>Why an IYRP 2026?</vt:lpstr>
      <vt:lpstr>Getting to sustainability</vt:lpstr>
      <vt:lpstr>PowerPoint Presentation</vt:lpstr>
      <vt:lpstr>PowerPoint Presentation</vt:lpstr>
      <vt:lpstr>Diversity of animals on rangelands</vt:lpstr>
      <vt:lpstr>Short history of the IYRP 2026</vt:lpstr>
      <vt:lpstr>Structure of the IYRP coalition</vt:lpstr>
      <vt:lpstr>Regional IYRP Support Groups (RISGs)</vt:lpstr>
      <vt:lpstr>IYRP Global Action Plan 2025-2026</vt:lpstr>
      <vt:lpstr>Knowledge generation through thematic Working Groups</vt:lpstr>
      <vt:lpstr>PowerPoint Presentation</vt:lpstr>
      <vt:lpstr>Raise awareness through 12 global themes ~ one for each month of 2026</vt:lpstr>
      <vt:lpstr>PowerPoint Presentation</vt:lpstr>
      <vt:lpstr>PowerPoint Presentation</vt:lpstr>
      <vt:lpstr>PowerPoint Presentation</vt:lpstr>
      <vt:lpstr>PowerPoint Presentation</vt:lpstr>
      <vt:lpstr>IYRP Pastoralist Gatherings 2025-2026</vt:lpstr>
      <vt:lpstr>PowerPoint Presentation</vt:lpstr>
      <vt:lpstr>Beyond 2026: calling for a decade of action</vt:lpstr>
      <vt:lpstr>Join us for the IYRP!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53</cp:revision>
  <dcterms:modified xsi:type="dcterms:W3CDTF">2025-09-29T22:27:57Z</dcterms:modified>
</cp:coreProperties>
</file>