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71" r:id="rId2"/>
    <p:sldId id="274" r:id="rId3"/>
    <p:sldId id="258" r:id="rId4"/>
    <p:sldId id="260" r:id="rId5"/>
    <p:sldId id="265" r:id="rId6"/>
    <p:sldId id="261" r:id="rId7"/>
    <p:sldId id="264" r:id="rId8"/>
    <p:sldId id="277" r:id="rId9"/>
    <p:sldId id="266" r:id="rId10"/>
    <p:sldId id="273" r:id="rId11"/>
    <p:sldId id="275" r:id="rId12"/>
    <p:sldId id="267" r:id="rId13"/>
    <p:sldId id="262" r:id="rId14"/>
    <p:sldId id="268" r:id="rId15"/>
    <p:sldId id="276" r:id="rId16"/>
    <p:sldId id="270" r:id="rId17"/>
  </p:sldIdLst>
  <p:sldSz cx="24384000" cy="13716000"/>
  <p:notesSz cx="6858000" cy="9144000"/>
  <p:embeddedFontLst>
    <p:embeddedFont>
      <p:font typeface="Helvetica Neue" panose="020B0604020202020204" charset="0"/>
      <p:regular r:id="rId19"/>
      <p:bold r:id="rId20"/>
      <p:italic r:id="rId21"/>
      <p:boldItalic r:id="rId22"/>
    </p:embeddedFont>
    <p:embeddedFont>
      <p:font typeface="Helvetica Neue Light" panose="020B0604020202020204" charset="0"/>
      <p:regular r:id="rId23"/>
      <p:bold r:id="rId24"/>
      <p:italic r:id="rId25"/>
      <p:boldItalic r:id="rId26"/>
    </p:embeddedFont>
    <p:embeddedFont>
      <p:font typeface="Proxima Nova" panose="020B0604020202020204" charset="0"/>
      <p:regular r:id="rId27"/>
      <p:bold r:id="rId28"/>
      <p:italic r:id="rId29"/>
      <p:boldItalic r:id="rId30"/>
    </p:embeddedFont>
    <p:embeddedFont>
      <p:font typeface="Proxima Nova Semibold" panose="020B0604020202020204" charset="0"/>
      <p:regular r:id="rId31"/>
      <p:bold r:id="rId32"/>
      <p:italic r:id="rId33"/>
      <p:boldItalic r:id="rId34"/>
    </p:embeddedFont>
    <p:embeddedFont>
      <p:font typeface="Proxima Nova Th" panose="02000506030000020004"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iHL2BWYi9ewWFjASImnIZ0qoB2w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6562"/>
    <a:srgbClr val="D5D5D5"/>
    <a:srgbClr val="D0C099"/>
    <a:srgbClr val="D8B89A"/>
    <a:srgbClr val="F0D9B0"/>
    <a:srgbClr val="C0A5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95" autoAdjust="0"/>
  </p:normalViewPr>
  <p:slideViewPr>
    <p:cSldViewPr snapToGrid="0">
      <p:cViewPr varScale="1">
        <p:scale>
          <a:sx n="29" d="100"/>
          <a:sy n="29" d="100"/>
        </p:scale>
        <p:origin x="144"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viewProps" Target="viewProp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i="1" dirty="0"/>
              <a:t>The films in this compilation total 96 minutes and can be show as one set 1.5h for films and 30 min for discussion or shown as two sets of films (two ~50 min film events with time for discussion). Or some films can be removed to fit a shorter time length.</a:t>
            </a:r>
          </a:p>
          <a:p>
            <a:endParaRPr lang="en-US" dirty="0"/>
          </a:p>
          <a:p>
            <a:r>
              <a:rPr lang="en-US" dirty="0"/>
              <a:t>Welcome everyone and Happy International Year of Rangelands and Pastoralists! </a:t>
            </a:r>
            <a:r>
              <a:rPr lang="en-US" sz="2200" b="0" i="0" u="none" strike="noStrike" cap="none" dirty="0">
                <a:solidFill>
                  <a:srgbClr val="000000"/>
                </a:solidFill>
                <a:effectLst/>
                <a:latin typeface="Helvetica Neue"/>
                <a:sym typeface="Helvetica Neue"/>
              </a:rPr>
              <a:t>T</a:t>
            </a:r>
            <a:r>
              <a:rPr lang="en-US" sz="2200" b="0" i="0" u="none" strike="noStrike" cap="none" dirty="0">
                <a:solidFill>
                  <a:srgbClr val="000000"/>
                </a:solidFill>
                <a:effectLst/>
                <a:latin typeface="Helvetica Neue"/>
                <a:ea typeface="Helvetica Neue"/>
                <a:cs typeface="Helvetica Neue"/>
                <a:sym typeface="Helvetica Neue"/>
              </a:rPr>
              <a:t>he Global Alliance for Rangelands &amp; Pastoralists (GA4RP) invites everyone to celebrate the IYRP with us. The Global Alliance is the group that worked with the Government of Mongolia over the past decade to promote and support the designation of the UN 2026 International Year of Rangelands and Pastoralists (IYRP). The IYRP aims to raise awareness of the vital importance of rangelands and pastoralists as their frontline custodians. We recognize the indispensable benefits rangelands provide for supporting the livelihoods and socio-ecological resilience of hundreds of millions of people, conserving bio-cultural diversity, restoring degraded lands, fostering sustainable food systems, and advancing climate action.</a:t>
            </a:r>
            <a:endParaRPr lang="en-US" dirty="0"/>
          </a:p>
          <a:p>
            <a:endParaRPr lang="en-US" dirty="0"/>
          </a:p>
          <a:p>
            <a:r>
              <a:rPr lang="en-US" dirty="0"/>
              <a:t>A great way to celebrate this monumental year is through greater knowledge and connectivity with our pastoralists and rangeland peoples around the world. This is an opportunity to learn about people and places that do not often receive much attention. To hear their stories, and understand their way of life a little bit better. We think that film is an excellent way to do that.</a:t>
            </a:r>
          </a:p>
          <a:p>
            <a:endParaRPr lang="en-US" dirty="0"/>
          </a:p>
        </p:txBody>
      </p:sp>
    </p:spTree>
    <p:extLst>
      <p:ext uri="{BB962C8B-B14F-4D97-AF65-F5344CB8AC3E}">
        <p14:creationId xmlns:p14="http://schemas.microsoft.com/office/powerpoint/2010/main" val="595877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5D010DE6-33E6-8AD9-A4B9-B96F595D841E}"/>
            </a:ext>
          </a:extLst>
        </p:cNvPr>
        <p:cNvGrpSpPr/>
        <p:nvPr/>
      </p:nvGrpSpPr>
      <p:grpSpPr>
        <a:xfrm>
          <a:off x="0" y="0"/>
          <a:ext cx="0" cy="0"/>
          <a:chOff x="0" y="0"/>
          <a:chExt cx="0" cy="0"/>
        </a:xfrm>
      </p:grpSpPr>
      <p:sp>
        <p:nvSpPr>
          <p:cNvPr id="114" name="Google Shape;114;g35dde3601c9_0_20:notes">
            <a:extLst>
              <a:ext uri="{FF2B5EF4-FFF2-40B4-BE49-F238E27FC236}">
                <a16:creationId xmlns:a16="http://schemas.microsoft.com/office/drawing/2014/main" id="{FE087EBB-17A1-AFBC-9FD9-9DE201D35D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g35dde3601c9_0_20:notes">
            <a:extLst>
              <a:ext uri="{FF2B5EF4-FFF2-40B4-BE49-F238E27FC236}">
                <a16:creationId xmlns:a16="http://schemas.microsoft.com/office/drawing/2014/main" id="{3474CDBB-B120-D562-1E11-1C33C17EC673}"/>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3185995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16A5FC3B-C9F5-F1F6-8E67-4F975362E7D5}"/>
            </a:ext>
          </a:extLst>
        </p:cNvPr>
        <p:cNvGrpSpPr/>
        <p:nvPr/>
      </p:nvGrpSpPr>
      <p:grpSpPr>
        <a:xfrm>
          <a:off x="0" y="0"/>
          <a:ext cx="0" cy="0"/>
          <a:chOff x="0" y="0"/>
          <a:chExt cx="0" cy="0"/>
        </a:xfrm>
      </p:grpSpPr>
      <p:sp>
        <p:nvSpPr>
          <p:cNvPr id="96" name="Google Shape;96;p11:notes">
            <a:extLst>
              <a:ext uri="{FF2B5EF4-FFF2-40B4-BE49-F238E27FC236}">
                <a16:creationId xmlns:a16="http://schemas.microsoft.com/office/drawing/2014/main" id="{5B2AA5D1-A1B6-A52E-7626-1200B26C24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11:notes">
            <a:extLst>
              <a:ext uri="{FF2B5EF4-FFF2-40B4-BE49-F238E27FC236}">
                <a16:creationId xmlns:a16="http://schemas.microsoft.com/office/drawing/2014/main" id="{4A083188-B35F-E5DD-0EA0-F62DF85428AD}"/>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3132532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5dde3601c9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 name="Google Shape;161;g35dde3601c9_0_8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5dde3601c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g35dde3601c9_0_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dde3601c9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0" name="Google Shape;170;g35dde3601c9_0_9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i="1" dirty="0"/>
              <a:t>This is a slide you can use or tailor for whoever is speaking (you could give a bit of information and a photo of their operation or the landscape, if you have time). I usually give them 10 min to talk about their life and livelihood if they do not have a film and then recommend asking the questions below.</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r>
              <a:rPr lang="en-US" dirty="0"/>
              <a:t>Suggested questions for the pastoralist that would be good to share with them beforehand: </a:t>
            </a:r>
          </a:p>
          <a:p>
            <a:pPr marL="0" lvl="0" indent="0" algn="l" rtl="0">
              <a:lnSpc>
                <a:spcPct val="117999"/>
              </a:lnSpc>
              <a:spcBef>
                <a:spcPts val="0"/>
              </a:spcBef>
              <a:spcAft>
                <a:spcPts val="0"/>
              </a:spcAft>
              <a:buSzPts val="1400"/>
              <a:buNone/>
            </a:pPr>
            <a:endParaRPr lang="en-US" dirty="0"/>
          </a:p>
          <a:p>
            <a:pPr marL="558800" lvl="0" indent="-495300" algn="l" rtl="0">
              <a:lnSpc>
                <a:spcPct val="120000"/>
              </a:lnSpc>
              <a:spcBef>
                <a:spcPts val="0"/>
              </a:spcBef>
              <a:spcAft>
                <a:spcPts val="0"/>
              </a:spcAft>
              <a:buClr>
                <a:srgbClr val="7E6562"/>
              </a:buClr>
              <a:buSzPts val="4000"/>
              <a:buFont typeface="Proxima Nova"/>
              <a:buChar char="•"/>
            </a:pPr>
            <a:r>
              <a:rPr lang="en-US" sz="2400" i="0" dirty="0">
                <a:solidFill>
                  <a:schemeClr val="bg1"/>
                </a:solidFill>
                <a:latin typeface="Proxima Nova"/>
                <a:ea typeface="Proxima Nova"/>
                <a:cs typeface="Proxima Nova"/>
                <a:sym typeface="Proxima Nova"/>
              </a:rPr>
              <a:t>What does biodiversity mean to you and your livelihood?</a:t>
            </a:r>
          </a:p>
          <a:p>
            <a:pPr marL="558800" lvl="0" indent="-495300" algn="l" rtl="0">
              <a:lnSpc>
                <a:spcPct val="120000"/>
              </a:lnSpc>
              <a:spcBef>
                <a:spcPts val="0"/>
              </a:spcBef>
              <a:spcAft>
                <a:spcPts val="0"/>
              </a:spcAft>
              <a:buClr>
                <a:srgbClr val="7E6562"/>
              </a:buClr>
              <a:buSzPts val="4000"/>
              <a:buFont typeface="Proxima Nova"/>
              <a:buChar char="•"/>
            </a:pPr>
            <a:r>
              <a:rPr lang="en-US" sz="2400" i="0" dirty="0">
                <a:solidFill>
                  <a:schemeClr val="bg1"/>
                </a:solidFill>
                <a:latin typeface="Proxima Nova"/>
                <a:ea typeface="Proxima Nova"/>
                <a:cs typeface="Proxima Nova"/>
                <a:sym typeface="Proxima Nova"/>
              </a:rPr>
              <a:t>Why is it important to conserve working landscapes?</a:t>
            </a:r>
          </a:p>
          <a:p>
            <a:pPr marL="558800" lvl="0" indent="-495300" algn="l" rtl="0">
              <a:lnSpc>
                <a:spcPct val="120000"/>
              </a:lnSpc>
              <a:spcBef>
                <a:spcPts val="0"/>
              </a:spcBef>
              <a:spcAft>
                <a:spcPts val="0"/>
              </a:spcAft>
              <a:buClr>
                <a:srgbClr val="7E6562"/>
              </a:buClr>
              <a:buSzPts val="4000"/>
              <a:buFont typeface="Proxima Nova"/>
              <a:buChar char="•"/>
            </a:pPr>
            <a:r>
              <a:rPr lang="en-US" sz="2400" i="0" dirty="0">
                <a:solidFill>
                  <a:schemeClr val="bg1"/>
                </a:solidFill>
                <a:latin typeface="Proxima Nova"/>
                <a:ea typeface="Proxima Nova"/>
                <a:cs typeface="Proxima Nova"/>
                <a:sym typeface="Proxima Nova"/>
              </a:rPr>
              <a:t>What are some reflections you have thinking about the films and similarities or differences to other pastoralists in the world?</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1642A3C9-D51D-ACD6-E3A3-ED99BC0B1F08}"/>
            </a:ext>
          </a:extLst>
        </p:cNvPr>
        <p:cNvGrpSpPr/>
        <p:nvPr/>
      </p:nvGrpSpPr>
      <p:grpSpPr>
        <a:xfrm>
          <a:off x="0" y="0"/>
          <a:ext cx="0" cy="0"/>
          <a:chOff x="0" y="0"/>
          <a:chExt cx="0" cy="0"/>
        </a:xfrm>
      </p:grpSpPr>
      <p:sp>
        <p:nvSpPr>
          <p:cNvPr id="114" name="Google Shape;114;g35dde3601c9_0_20:notes">
            <a:extLst>
              <a:ext uri="{FF2B5EF4-FFF2-40B4-BE49-F238E27FC236}">
                <a16:creationId xmlns:a16="http://schemas.microsoft.com/office/drawing/2014/main" id="{D298D81D-BF6C-B547-F417-6EAB4B01FA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g35dde3601c9_0_20:notes">
            <a:extLst>
              <a:ext uri="{FF2B5EF4-FFF2-40B4-BE49-F238E27FC236}">
                <a16:creationId xmlns:a16="http://schemas.microsoft.com/office/drawing/2014/main" id="{5C8D45EA-48A2-7D0B-235B-680D0BABF303}"/>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i="0" dirty="0"/>
              <a:t>If you are inspired and want to learn more, we encourage you to check out these resources where you can further explore the world of rangelands and see through the eyes of pastoralists.</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r>
              <a:rPr lang="en-US" i="1" dirty="0"/>
              <a:t>Depending on your screen and location, you might want to delete the QR codes as they may be too small/too close to work properly. This page could alternatively be printed out and provided as people walk in and out of the viewing room.</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r>
              <a:rPr lang="en-US" dirty="0"/>
              <a:t>Perspectives on Pastoralism Film Festival: https://www.pastoralistfilmfestival.com/</a:t>
            </a:r>
          </a:p>
          <a:p>
            <a:pPr marL="0" lvl="0" indent="0" algn="l" rtl="0">
              <a:lnSpc>
                <a:spcPct val="117999"/>
              </a:lnSpc>
              <a:spcBef>
                <a:spcPts val="0"/>
              </a:spcBef>
              <a:spcAft>
                <a:spcPts val="0"/>
              </a:spcAft>
              <a:buSzPts val="1400"/>
              <a:buNone/>
            </a:pPr>
            <a:r>
              <a:rPr lang="en-US" dirty="0"/>
              <a:t>-collection of films on their website: https://www.pastoralistfilmfestival.com/films/</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r>
              <a:rPr lang="en-US" dirty="0"/>
              <a:t>IYRP Regional Pages on website (scroll down to the second half of the iyrp.info website for each of the 11 regional pages with videos and photos featured at the bottom of the regional pages): https://iyrp.info/ </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r>
              <a:rPr lang="en-US" dirty="0"/>
              <a:t>IYRP YouTube Channel: https://www.youtube.com/@GA4RP_IYRP2026/featured</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r>
              <a:rPr lang="en-US" dirty="0"/>
              <a:t>Global Pastoralism film map: </a:t>
            </a:r>
            <a:r>
              <a:rPr lang="en-US" b="0" i="0" dirty="0">
                <a:effectLst/>
              </a:rPr>
              <a:t>https://umap.openstreetmap.fr/en/map/videos-on-pastoralism_1355465#2/25.003879/-15.356471</a:t>
            </a:r>
            <a:endParaRPr dirty="0"/>
          </a:p>
        </p:txBody>
      </p:sp>
    </p:spTree>
    <p:extLst>
      <p:ext uri="{BB962C8B-B14F-4D97-AF65-F5344CB8AC3E}">
        <p14:creationId xmlns:p14="http://schemas.microsoft.com/office/powerpoint/2010/main" val="1180890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7" name="Google Shape;187;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dirty="0"/>
              <a:t>Thank you for joining us to celebrate the International Year of Rangelands and Pastoralists! We encourage everyone to connect with us and learn more!</a:t>
            </a:r>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Film is an amazing way to convey story and emotion, and create a deeper understanding. Dr Ann Waters Bayer, a rangelands and pastoralists researcher, is a huge proponent of the use of film to share stories of these lands and people and was a co-founder of the Perspectives on Pastoralism Film Festival (PPFF) with Margareta Lelea. The Perspectives on Pastoralism Film Festival has had three editions. And, since the initiation of the PPFF, pastoralism and rangeland film events have taken place around the world. We are continuing that effort in the 2026 IYRP as people around the world celebrate together.</a:t>
            </a:r>
          </a:p>
          <a:p>
            <a:pPr marL="0" lvl="0" indent="0" algn="l" rtl="0">
              <a:lnSpc>
                <a:spcPct val="117999"/>
              </a:lnSpc>
              <a:spcBef>
                <a:spcPts val="0"/>
              </a:spcBef>
              <a:spcAft>
                <a:spcPts val="0"/>
              </a:spcAft>
              <a:buSzPts val="1400"/>
              <a:buNone/>
            </a:pPr>
            <a:endParaRPr dirty="0"/>
          </a:p>
        </p:txBody>
      </p:sp>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dirty="0"/>
              <a:t>With that, we invite you to all join us on a world tour of rangelands and learn about pastoralism and biodiversity conservation conducted </a:t>
            </a:r>
            <a:r>
              <a:rPr lang="en-US"/>
              <a:t>in tandem.</a:t>
            </a:r>
            <a:endParaRPr lang="en-US" dirty="0"/>
          </a:p>
          <a:p>
            <a:pPr marL="0" lvl="0" indent="0" algn="l" rtl="0">
              <a:lnSpc>
                <a:spcPct val="117999"/>
              </a:lnSpc>
              <a:spcBef>
                <a:spcPts val="0"/>
              </a:spcBef>
              <a:spcAft>
                <a:spcPts val="0"/>
              </a:spcAft>
              <a:buSzPts val="1400"/>
              <a:buNone/>
            </a:pPr>
            <a:endParaRPr dirty="0"/>
          </a:p>
        </p:txBody>
      </p:sp>
      <p:sp>
        <p:nvSpPr>
          <p:cNvPr id="78" name="Google Shape;7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dde3601c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 name="Google Shape;142;g35dde3601c9_0_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dde3601c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g35dde3601c9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dde3601c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 name="Google Shape;133;g35dde3601c9_0_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C0BA8C2A-57FC-28A3-7920-A22B6A10CECF}"/>
            </a:ext>
          </a:extLst>
        </p:cNvPr>
        <p:cNvGrpSpPr/>
        <p:nvPr/>
      </p:nvGrpSpPr>
      <p:grpSpPr>
        <a:xfrm>
          <a:off x="0" y="0"/>
          <a:ext cx="0" cy="0"/>
          <a:chOff x="0" y="0"/>
          <a:chExt cx="0" cy="0"/>
        </a:xfrm>
      </p:grpSpPr>
      <p:sp>
        <p:nvSpPr>
          <p:cNvPr id="96" name="Google Shape;96;p11:notes">
            <a:extLst>
              <a:ext uri="{FF2B5EF4-FFF2-40B4-BE49-F238E27FC236}">
                <a16:creationId xmlns:a16="http://schemas.microsoft.com/office/drawing/2014/main" id="{819FAEAE-ECEE-1AA4-0B35-0CF90FEE26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11:notes">
            <a:extLst>
              <a:ext uri="{FF2B5EF4-FFF2-40B4-BE49-F238E27FC236}">
                <a16:creationId xmlns:a16="http://schemas.microsoft.com/office/drawing/2014/main" id="{C454BBE6-D786-A060-23CA-AB0AF9B4C009}"/>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318127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dde3601c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 name="Google Shape;151;g35dde3601c9_0_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4"/>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2" name="Google Shape;12;p2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33"/>
          <p:cNvSpPr txBox="1">
            <a:spLocks noGrp="1"/>
          </p:cNvSpPr>
          <p:nvPr>
            <p:ph type="body" idx="1"/>
          </p:nvPr>
        </p:nvSpPr>
        <p:spPr>
          <a:xfrm>
            <a:off x="2387600" y="8953500"/>
            <a:ext cx="19621500" cy="585521"/>
          </a:xfrm>
          <a:prstGeom prst="rect">
            <a:avLst/>
          </a:prstGeom>
          <a:noFill/>
          <a:ln>
            <a:noFill/>
          </a:ln>
        </p:spPr>
        <p:txBody>
          <a:bodyPr spcFirstLastPara="1" wrap="square" lIns="50800" tIns="50800" rIns="50800" bIns="50800" anchor="t" anchorCtr="0">
            <a:spAutoFit/>
          </a:bodyPr>
          <a:lstStyle>
            <a:lvl1pPr marL="457200" lvl="0" indent="-228600" algn="ctr">
              <a:lnSpc>
                <a:spcPct val="100000"/>
              </a:lnSpc>
              <a:spcBef>
                <a:spcPts val="0"/>
              </a:spcBef>
              <a:spcAft>
                <a:spcPts val="0"/>
              </a:spcAft>
              <a:buClr>
                <a:srgbClr val="000000"/>
              </a:buClr>
              <a:buSzPts val="3200"/>
              <a:buFont typeface="Helvetica Neue"/>
              <a:buNone/>
              <a:defRPr sz="3200" i="1"/>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8" name="Google Shape;48;p33"/>
          <p:cNvSpPr txBox="1">
            <a:spLocks noGrp="1"/>
          </p:cNvSpPr>
          <p:nvPr>
            <p:ph type="body" idx="2"/>
          </p:nvPr>
        </p:nvSpPr>
        <p:spPr>
          <a:xfrm>
            <a:off x="2387600" y="6076950"/>
            <a:ext cx="19621500" cy="825500"/>
          </a:xfrm>
          <a:prstGeom prst="rect">
            <a:avLst/>
          </a:prstGeom>
          <a:noFill/>
          <a:ln>
            <a:noFill/>
          </a:ln>
        </p:spPr>
        <p:txBody>
          <a:bodyPr spcFirstLastPara="1" wrap="square" lIns="50800" tIns="50800" rIns="50800" bIns="50800" anchor="ctr" anchorCtr="0">
            <a:spAutoFit/>
          </a:bodyPr>
          <a:lstStyle>
            <a:lvl1pPr marL="457200" lvl="0" indent="-2286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9" name="Google Shape;49;p3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34"/>
          <p:cNvSpPr>
            <a:spLocks noGrp="1"/>
          </p:cNvSpPr>
          <p:nvPr>
            <p:ph type="pic" idx="2"/>
          </p:nvPr>
        </p:nvSpPr>
        <p:spPr>
          <a:xfrm>
            <a:off x="-50800" y="-1270000"/>
            <a:ext cx="24485601" cy="16323734"/>
          </a:xfrm>
          <a:prstGeom prst="rect">
            <a:avLst/>
          </a:prstGeom>
          <a:noFill/>
          <a:ln>
            <a:noFill/>
          </a:ln>
        </p:spPr>
      </p:sp>
      <p:sp>
        <p:nvSpPr>
          <p:cNvPr id="52" name="Google Shape;52;p3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Bullets &amp; Photo" type="tx">
  <p:cSld name="TITLE_AND_BODY">
    <p:spTree>
      <p:nvGrpSpPr>
        <p:cNvPr id="1" name="Shape 13"/>
        <p:cNvGrpSpPr/>
        <p:nvPr/>
      </p:nvGrpSpPr>
      <p:grpSpPr>
        <a:xfrm>
          <a:off x="0" y="0"/>
          <a:ext cx="0" cy="0"/>
          <a:chOff x="0" y="0"/>
          <a:chExt cx="0" cy="0"/>
        </a:xfrm>
      </p:grpSpPr>
      <p:sp>
        <p:nvSpPr>
          <p:cNvPr id="14" name="Google Shape;14;p25"/>
          <p:cNvSpPr>
            <a:spLocks noGrp="1"/>
          </p:cNvSpPr>
          <p:nvPr>
            <p:ph type="pic" idx="2"/>
          </p:nvPr>
        </p:nvSpPr>
        <p:spPr>
          <a:xfrm>
            <a:off x="10960100" y="3149600"/>
            <a:ext cx="13944600" cy="9296400"/>
          </a:xfrm>
          <a:prstGeom prst="rect">
            <a:avLst/>
          </a:prstGeom>
          <a:noFill/>
          <a:ln>
            <a:noFill/>
          </a:ln>
        </p:spPr>
      </p:sp>
      <p:sp>
        <p:nvSpPr>
          <p:cNvPr id="15" name="Google Shape;15;p25"/>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6" name="Google Shape;16;p25"/>
          <p:cNvSpPr txBox="1">
            <a:spLocks noGrp="1"/>
          </p:cNvSpPr>
          <p:nvPr>
            <p:ph type="body" idx="1"/>
          </p:nvPr>
        </p:nvSpPr>
        <p:spPr>
          <a:xfrm>
            <a:off x="1689100" y="3149600"/>
            <a:ext cx="10223500" cy="9296400"/>
          </a:xfrm>
          <a:prstGeom prst="rect">
            <a:avLst/>
          </a:prstGeom>
          <a:noFill/>
          <a:ln>
            <a:noFill/>
          </a:ln>
        </p:spPr>
        <p:txBody>
          <a:bodyPr spcFirstLastPara="1" wrap="square" lIns="50800" tIns="50800" rIns="50800" bIns="50800" anchor="ctr" anchorCtr="0">
            <a:normAutofit/>
          </a:bodyPr>
          <a:lstStyle>
            <a:lvl1pPr marL="457200" lvl="0" indent="-530225" algn="l">
              <a:lnSpc>
                <a:spcPct val="100000"/>
              </a:lnSpc>
              <a:spcBef>
                <a:spcPts val="4500"/>
              </a:spcBef>
              <a:spcAft>
                <a:spcPts val="0"/>
              </a:spcAft>
              <a:buClr>
                <a:srgbClr val="000000"/>
              </a:buClr>
              <a:buSzPts val="4750"/>
              <a:buFont typeface="Helvetica Neue"/>
              <a:buChar char="•"/>
              <a:defRPr sz="3800"/>
            </a:lvl1pPr>
            <a:lvl2pPr marL="914400" lvl="1" indent="-530225" algn="l">
              <a:lnSpc>
                <a:spcPct val="100000"/>
              </a:lnSpc>
              <a:spcBef>
                <a:spcPts val="4500"/>
              </a:spcBef>
              <a:spcAft>
                <a:spcPts val="0"/>
              </a:spcAft>
              <a:buClr>
                <a:srgbClr val="000000"/>
              </a:buClr>
              <a:buSzPts val="4750"/>
              <a:buFont typeface="Helvetica Neue"/>
              <a:buChar char="•"/>
              <a:defRPr sz="3800"/>
            </a:lvl2pPr>
            <a:lvl3pPr marL="1371600" lvl="2" indent="-530225" algn="l">
              <a:lnSpc>
                <a:spcPct val="100000"/>
              </a:lnSpc>
              <a:spcBef>
                <a:spcPts val="4500"/>
              </a:spcBef>
              <a:spcAft>
                <a:spcPts val="0"/>
              </a:spcAft>
              <a:buClr>
                <a:srgbClr val="000000"/>
              </a:buClr>
              <a:buSzPts val="4750"/>
              <a:buFont typeface="Helvetica Neue"/>
              <a:buChar char="•"/>
              <a:defRPr sz="3800"/>
            </a:lvl3pPr>
            <a:lvl4pPr marL="1828800" lvl="3" indent="-530225" algn="l">
              <a:lnSpc>
                <a:spcPct val="100000"/>
              </a:lnSpc>
              <a:spcBef>
                <a:spcPts val="4500"/>
              </a:spcBef>
              <a:spcAft>
                <a:spcPts val="0"/>
              </a:spcAft>
              <a:buClr>
                <a:srgbClr val="000000"/>
              </a:buClr>
              <a:buSzPts val="4750"/>
              <a:buFont typeface="Helvetica Neue"/>
              <a:buChar char="•"/>
              <a:defRPr sz="3800"/>
            </a:lvl4pPr>
            <a:lvl5pPr marL="2286000" lvl="4" indent="-530225" algn="l">
              <a:lnSpc>
                <a:spcPct val="100000"/>
              </a:lnSpc>
              <a:spcBef>
                <a:spcPts val="4500"/>
              </a:spcBef>
              <a:spcAft>
                <a:spcPts val="0"/>
              </a:spcAft>
              <a:buClr>
                <a:srgbClr val="000000"/>
              </a:buClr>
              <a:buSzPts val="4750"/>
              <a:buFont typeface="Helvetica Neue"/>
              <a:buChar char="•"/>
              <a:defRPr sz="3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7" name="Google Shape;17;p2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18"/>
        <p:cNvGrpSpPr/>
        <p:nvPr/>
      </p:nvGrpSpPr>
      <p:grpSpPr>
        <a:xfrm>
          <a:off x="0" y="0"/>
          <a:ext cx="0" cy="0"/>
          <a:chOff x="0" y="0"/>
          <a:chExt cx="0" cy="0"/>
        </a:xfrm>
      </p:grpSpPr>
      <p:sp>
        <p:nvSpPr>
          <p:cNvPr id="19" name="Google Shape;19;p26"/>
          <p:cNvSpPr>
            <a:spLocks noGrp="1"/>
          </p:cNvSpPr>
          <p:nvPr>
            <p:ph type="pic" idx="2"/>
          </p:nvPr>
        </p:nvSpPr>
        <p:spPr>
          <a:xfrm>
            <a:off x="3125968" y="-393700"/>
            <a:ext cx="18135601" cy="12090400"/>
          </a:xfrm>
          <a:prstGeom prst="rect">
            <a:avLst/>
          </a:prstGeom>
          <a:noFill/>
          <a:ln>
            <a:noFill/>
          </a:ln>
        </p:spPr>
      </p:sp>
      <p:sp>
        <p:nvSpPr>
          <p:cNvPr id="20" name="Google Shape;20;p26"/>
          <p:cNvSpPr txBox="1">
            <a:spLocks noGrp="1"/>
          </p:cNvSpPr>
          <p:nvPr>
            <p:ph type="title"/>
          </p:nvPr>
        </p:nvSpPr>
        <p:spPr>
          <a:xfrm>
            <a:off x="635000" y="9512300"/>
            <a:ext cx="23114000" cy="20066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 name="Google Shape;21;p26"/>
          <p:cNvSpPr txBox="1">
            <a:spLocks noGrp="1"/>
          </p:cNvSpPr>
          <p:nvPr>
            <p:ph type="body" idx="1"/>
          </p:nvPr>
        </p:nvSpPr>
        <p:spPr>
          <a:xfrm>
            <a:off x="635000" y="11442700"/>
            <a:ext cx="23114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22" name="Google Shape;22;p26"/>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1778000" y="4533900"/>
            <a:ext cx="20828000" cy="46482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 name="Google Shape;25;p27"/>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6"/>
        <p:cNvGrpSpPr/>
        <p:nvPr/>
      </p:nvGrpSpPr>
      <p:grpSpPr>
        <a:xfrm>
          <a:off x="0" y="0"/>
          <a:ext cx="0" cy="0"/>
          <a:chOff x="0" y="0"/>
          <a:chExt cx="0" cy="0"/>
        </a:xfrm>
      </p:grpSpPr>
      <p:sp>
        <p:nvSpPr>
          <p:cNvPr id="27" name="Google Shape;27;p28"/>
          <p:cNvSpPr>
            <a:spLocks noGrp="1"/>
          </p:cNvSpPr>
          <p:nvPr>
            <p:ph type="pic" idx="2"/>
          </p:nvPr>
        </p:nvSpPr>
        <p:spPr>
          <a:xfrm>
            <a:off x="12827000" y="952500"/>
            <a:ext cx="11468100" cy="11468100"/>
          </a:xfrm>
          <a:prstGeom prst="rect">
            <a:avLst/>
          </a:prstGeom>
          <a:noFill/>
          <a:ln>
            <a:noFill/>
          </a:ln>
        </p:spPr>
      </p:sp>
      <p:sp>
        <p:nvSpPr>
          <p:cNvPr id="28" name="Google Shape;28;p28"/>
          <p:cNvSpPr txBox="1">
            <a:spLocks noGrp="1"/>
          </p:cNvSpPr>
          <p:nvPr>
            <p:ph type="title"/>
          </p:nvPr>
        </p:nvSpPr>
        <p:spPr>
          <a:xfrm>
            <a:off x="1651000" y="952500"/>
            <a:ext cx="10223500" cy="55499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9" name="Google Shape;29;p28"/>
          <p:cNvSpPr txBox="1">
            <a:spLocks noGrp="1"/>
          </p:cNvSpPr>
          <p:nvPr>
            <p:ph type="body" idx="1"/>
          </p:nvPr>
        </p:nvSpPr>
        <p:spPr>
          <a:xfrm>
            <a:off x="1651000" y="6527800"/>
            <a:ext cx="10223500" cy="57277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0" name="Google Shape;30;p28"/>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3" name="Google Shape;33;p29"/>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4"/>
        <p:cNvGrpSpPr/>
        <p:nvPr/>
      </p:nvGrpSpPr>
      <p:grpSpPr>
        <a:xfrm>
          <a:off x="0" y="0"/>
          <a:ext cx="0" cy="0"/>
          <a:chOff x="0" y="0"/>
          <a:chExt cx="0" cy="0"/>
        </a:xfrm>
      </p:grpSpPr>
      <p:sp>
        <p:nvSpPr>
          <p:cNvPr id="35" name="Google Shape;35;p30"/>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6" name="Google Shape;36;p30"/>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7" name="Google Shape;37;p30"/>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31"/>
          <p:cNvSpPr txBox="1">
            <a:spLocks noGrp="1"/>
          </p:cNvSpPr>
          <p:nvPr>
            <p:ph type="body" idx="1"/>
          </p:nvPr>
        </p:nvSpPr>
        <p:spPr>
          <a:xfrm>
            <a:off x="1689100" y="1778000"/>
            <a:ext cx="21005799" cy="101600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0" name="Google Shape;40;p31"/>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32"/>
          <p:cNvSpPr>
            <a:spLocks noGrp="1"/>
          </p:cNvSpPr>
          <p:nvPr>
            <p:ph type="pic" idx="2"/>
          </p:nvPr>
        </p:nvSpPr>
        <p:spPr>
          <a:xfrm>
            <a:off x="15300325" y="7048500"/>
            <a:ext cx="8324850" cy="5549900"/>
          </a:xfrm>
          <a:prstGeom prst="rect">
            <a:avLst/>
          </a:prstGeom>
          <a:noFill/>
          <a:ln>
            <a:noFill/>
          </a:ln>
        </p:spPr>
      </p:sp>
      <p:sp>
        <p:nvSpPr>
          <p:cNvPr id="43" name="Google Shape;43;p32"/>
          <p:cNvSpPr>
            <a:spLocks noGrp="1"/>
          </p:cNvSpPr>
          <p:nvPr>
            <p:ph type="pic" idx="3"/>
          </p:nvPr>
        </p:nvSpPr>
        <p:spPr>
          <a:xfrm>
            <a:off x="15760700" y="863600"/>
            <a:ext cx="7404100" cy="7404100"/>
          </a:xfrm>
          <a:prstGeom prst="rect">
            <a:avLst/>
          </a:prstGeom>
          <a:noFill/>
          <a:ln>
            <a:noFill/>
          </a:ln>
        </p:spPr>
      </p:sp>
      <p:sp>
        <p:nvSpPr>
          <p:cNvPr id="44" name="Google Shape;44;p32"/>
          <p:cNvSpPr>
            <a:spLocks noGrp="1"/>
          </p:cNvSpPr>
          <p:nvPr>
            <p:ph type="pic" idx="4"/>
          </p:nvPr>
        </p:nvSpPr>
        <p:spPr>
          <a:xfrm>
            <a:off x="-990600" y="1130300"/>
            <a:ext cx="17202149" cy="11468100"/>
          </a:xfrm>
          <a:prstGeom prst="rect">
            <a:avLst/>
          </a:prstGeom>
          <a:noFill/>
          <a:ln>
            <a:noFill/>
          </a:ln>
        </p:spPr>
      </p:sp>
      <p:sp>
        <p:nvSpPr>
          <p:cNvPr id="45" name="Google Shape;45;p32"/>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3"/>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marR="0" lvl="0"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L="914400" marR="0" lvl="1"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L="1371600" marR="0" lvl="2"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L="1828800" marR="0" lvl="3"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L="2286000" marR="0" lvl="4"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iyrp.info/"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youtu.be/IWn1cZPlzn8?si=cbecdJ_hMDRdSZeJ"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youtu.be/JeKiq2mYXE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youtu.be/x4hvZ0xkjv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youtube.com/watch?v=wz1mNjdPuzI&amp;embeds_widget_referrer=https%3A%2F%2Ffilmfreeway.com%2Fsubmissions%2F28684080&amp;embeds_referring_euri=https%3A%2F%2Ffilmfreeway.com%2F&amp;embeds_referring_origin=https%3A%2F%2Ffilmfreeway.com&amp;source_ve_path=Mjg2Nj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jp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mailto:iyrp@iyrp.info" TargetMode="External"/><Relationship Id="rId4" Type="http://schemas.openxmlformats.org/officeDocument/2006/relationships/image" Target="../media/image6.png"/><Relationship Id="rId9"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https://youtu.be/PeB08Me8Av0?si=U5_OQsuPV5MjgZD5"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hyperlink" Target="https://youtu.be/o1YcJiubsDI?si=DwHDI97ddbDfGAtW"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youtu.be/r2FsYQenDB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youtu.be/F25Shsx4Hk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youtu.be/k2THt5awFuc"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youtu.be/DOF_ZfUUkug"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32C612-2511-73E8-D69B-C73578602E65}"/>
              </a:ext>
            </a:extLst>
          </p:cNvPr>
          <p:cNvPicPr>
            <a:picLocks noChangeAspect="1"/>
          </p:cNvPicPr>
          <p:nvPr/>
        </p:nvPicPr>
        <p:blipFill>
          <a:blip r:embed="rId3"/>
          <a:stretch>
            <a:fillRect/>
          </a:stretch>
        </p:blipFill>
        <p:spPr>
          <a:xfrm>
            <a:off x="0" y="0"/>
            <a:ext cx="24384000" cy="13716000"/>
          </a:xfrm>
          <a:prstGeom prst="rect">
            <a:avLst/>
          </a:prstGeom>
        </p:spPr>
      </p:pic>
      <p:sp>
        <p:nvSpPr>
          <p:cNvPr id="12" name="Rechteck 4">
            <a:extLst>
              <a:ext uri="{FF2B5EF4-FFF2-40B4-BE49-F238E27FC236}">
                <a16:creationId xmlns:a16="http://schemas.microsoft.com/office/drawing/2014/main" id="{82EC8810-12AE-4F63-CB87-486C6C4EFBB6}"/>
              </a:ext>
            </a:extLst>
          </p:cNvPr>
          <p:cNvSpPr/>
          <p:nvPr/>
        </p:nvSpPr>
        <p:spPr>
          <a:xfrm>
            <a:off x="21352660" y="12228523"/>
            <a:ext cx="2655214" cy="1046440"/>
          </a:xfrm>
          <a:prstGeom prst="rect">
            <a:avLst/>
          </a:prstGeom>
        </p:spPr>
        <p:txBody>
          <a:bodyPr wrap="none" lIns="182880" tIns="91440" rIns="182880" bIns="91440" anchor="t">
            <a:spAutoFit/>
          </a:bodyPr>
          <a:lstStyle/>
          <a:p>
            <a:pPr algn="r"/>
            <a:r>
              <a:rPr lang="nl-NL" sz="2800" dirty="0">
                <a:solidFill>
                  <a:schemeClr val="bg1"/>
                </a:solidFill>
                <a:latin typeface="Proxima Nova"/>
                <a:cs typeface="Proxima Nova"/>
              </a:rPr>
              <a:t>Togo</a:t>
            </a:r>
            <a:endParaRPr lang="de-DE" sz="2800" dirty="0">
              <a:solidFill>
                <a:schemeClr val="bg1"/>
              </a:solidFill>
              <a:latin typeface="Proxima Nova"/>
              <a:cs typeface="Proxima Nova"/>
            </a:endParaRPr>
          </a:p>
          <a:p>
            <a:pPr algn="r"/>
            <a:r>
              <a:rPr lang="nl-NL" sz="2800" i="1" dirty="0">
                <a:solidFill>
                  <a:schemeClr val="bg1"/>
                </a:solidFill>
                <a:latin typeface="Proxima Nova"/>
                <a:cs typeface="Proxima Nova"/>
              </a:rPr>
              <a:t>@Giles Coulon</a:t>
            </a:r>
          </a:p>
        </p:txBody>
      </p:sp>
      <p:pic>
        <p:nvPicPr>
          <p:cNvPr id="13" name="Image" descr="Image">
            <a:extLst>
              <a:ext uri="{FF2B5EF4-FFF2-40B4-BE49-F238E27FC236}">
                <a16:creationId xmlns:a16="http://schemas.microsoft.com/office/drawing/2014/main" id="{7BCC8D77-84B1-3673-5492-6BD827048DA8}"/>
              </a:ext>
            </a:extLst>
          </p:cNvPr>
          <p:cNvPicPr>
            <a:picLocks noChangeAspect="1"/>
          </p:cNvPicPr>
          <p:nvPr/>
        </p:nvPicPr>
        <p:blipFill>
          <a:blip r:embed="rId4">
            <a:alphaModFix amt="60000"/>
          </a:blip>
          <a:srcRect l="7426" t="7426" r="7426" b="7426"/>
          <a:stretch>
            <a:fillRect/>
          </a:stretch>
        </p:blipFill>
        <p:spPr>
          <a:xfrm>
            <a:off x="-34926" y="-16472"/>
            <a:ext cx="24418925" cy="13732472"/>
          </a:xfrm>
          <a:prstGeom prst="rect">
            <a:avLst/>
          </a:prstGeom>
          <a:ln w="12700">
            <a:miter lim="400000"/>
          </a:ln>
        </p:spPr>
      </p:pic>
      <p:sp>
        <p:nvSpPr>
          <p:cNvPr id="2" name="International Year of…">
            <a:extLst>
              <a:ext uri="{FF2B5EF4-FFF2-40B4-BE49-F238E27FC236}">
                <a16:creationId xmlns:a16="http://schemas.microsoft.com/office/drawing/2014/main" id="{972535E0-2379-3E0B-0379-073E6EF597B1}"/>
              </a:ext>
            </a:extLst>
          </p:cNvPr>
          <p:cNvSpPr txBox="1">
            <a:spLocks noChangeArrowheads="1"/>
          </p:cNvSpPr>
          <p:nvPr/>
        </p:nvSpPr>
        <p:spPr bwMode="auto">
          <a:xfrm>
            <a:off x="2172490" y="2176889"/>
            <a:ext cx="20004091" cy="434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457200" eaLnBrk="0" fontAlgn="base" hangingPunct="0">
              <a:spcBef>
                <a:spcPts val="5900"/>
              </a:spcBef>
              <a:spcAft>
                <a:spcPct val="0"/>
              </a:spcAft>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457200" eaLnBrk="0" fontAlgn="base" hangingPunct="0">
              <a:spcBef>
                <a:spcPts val="5900"/>
              </a:spcBef>
              <a:spcAft>
                <a:spcPct val="0"/>
              </a:spcAft>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457200" eaLnBrk="0" fontAlgn="base" hangingPunct="0">
              <a:spcBef>
                <a:spcPts val="5900"/>
              </a:spcBef>
              <a:spcAft>
                <a:spcPct val="0"/>
              </a:spcAft>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457200" eaLnBrk="0" fontAlgn="base" hangingPunct="0">
              <a:spcBef>
                <a:spcPts val="5900"/>
              </a:spcBef>
              <a:spcAft>
                <a:spcPct val="0"/>
              </a:spcAft>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lvl="0" algn="ctr">
              <a:spcBef>
                <a:spcPts val="0"/>
              </a:spcBef>
              <a:buClr>
                <a:srgbClr val="FFFFFF"/>
              </a:buClr>
              <a:buSzPts val="8800"/>
              <a:buNone/>
            </a:pPr>
            <a:r>
              <a:rPr lang="en-US" sz="13800" dirty="0">
                <a:solidFill>
                  <a:srgbClr val="FFFFFF"/>
                </a:solidFill>
                <a:latin typeface="Proxima Nova Semibold"/>
                <a:ea typeface="Proxima Nova Semibold"/>
                <a:cs typeface="Proxima Nova Semibold"/>
                <a:sym typeface="Proxima Nova Semibold"/>
              </a:rPr>
              <a:t>Films on Pastoralism and Biodiversity Conservation</a:t>
            </a:r>
          </a:p>
        </p:txBody>
      </p:sp>
      <p:grpSp>
        <p:nvGrpSpPr>
          <p:cNvPr id="11" name="Group 10">
            <a:extLst>
              <a:ext uri="{FF2B5EF4-FFF2-40B4-BE49-F238E27FC236}">
                <a16:creationId xmlns:a16="http://schemas.microsoft.com/office/drawing/2014/main" id="{FED0BD8C-B8EC-7F2E-C287-23F2A451652E}"/>
              </a:ext>
            </a:extLst>
          </p:cNvPr>
          <p:cNvGrpSpPr/>
          <p:nvPr/>
        </p:nvGrpSpPr>
        <p:grpSpPr>
          <a:xfrm>
            <a:off x="1290527" y="10126175"/>
            <a:ext cx="5652882" cy="3338980"/>
            <a:chOff x="441339" y="4851181"/>
            <a:chExt cx="2826441" cy="1669490"/>
          </a:xfrm>
        </p:grpSpPr>
        <p:sp>
          <p:nvSpPr>
            <p:cNvPr id="6" name="http://iyrp.info">
              <a:extLst>
                <a:ext uri="{FF2B5EF4-FFF2-40B4-BE49-F238E27FC236}">
                  <a16:creationId xmlns:a16="http://schemas.microsoft.com/office/drawing/2014/main" id="{605DF044-9840-EA30-00E4-4DAFD072DCE2}"/>
                </a:ext>
              </a:extLst>
            </p:cNvPr>
            <p:cNvSpPr txBox="1">
              <a:spLocks noChangeArrowheads="1"/>
            </p:cNvSpPr>
            <p:nvPr/>
          </p:nvSpPr>
          <p:spPr bwMode="auto">
            <a:xfrm>
              <a:off x="1371656" y="6275604"/>
              <a:ext cx="965809" cy="2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457200" eaLnBrk="0" fontAlgn="base" hangingPunct="0">
                <a:spcBef>
                  <a:spcPts val="5900"/>
                </a:spcBef>
                <a:spcAft>
                  <a:spcPct val="0"/>
                </a:spcAft>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457200" eaLnBrk="0" fontAlgn="base" hangingPunct="0">
                <a:spcBef>
                  <a:spcPts val="5900"/>
                </a:spcBef>
                <a:spcAft>
                  <a:spcPct val="0"/>
                </a:spcAft>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457200" eaLnBrk="0" fontAlgn="base" hangingPunct="0">
                <a:spcBef>
                  <a:spcPts val="5900"/>
                </a:spcBef>
                <a:spcAft>
                  <a:spcPct val="0"/>
                </a:spcAft>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457200" eaLnBrk="0" fontAlgn="base" hangingPunct="0">
                <a:spcBef>
                  <a:spcPts val="5900"/>
                </a:spcBef>
                <a:spcAft>
                  <a:spcPct val="0"/>
                </a:spcAft>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lnSpc>
                  <a:spcPct val="120000"/>
                </a:lnSpc>
                <a:spcBef>
                  <a:spcPct val="0"/>
                </a:spcBef>
                <a:buSzTx/>
                <a:buFontTx/>
                <a:buNone/>
              </a:pPr>
              <a:r>
                <a:rPr lang="de-DE" altLang="en-US" sz="2200" i="1" dirty="0">
                  <a:solidFill>
                    <a:schemeClr val="bg1"/>
                  </a:solidFill>
                  <a:latin typeface="Proxima Nova"/>
                  <a:ea typeface="Helvetica Neue Medium" panose="02000503000000020004" pitchFamily="2" charset="0"/>
                  <a:cs typeface="Helvetica Neue Medium" panose="02000503000000020004" pitchFamily="2" charset="0"/>
                  <a:sym typeface="Proxima Nova Thin" charset="0"/>
                  <a:hlinkClick r:id="rId5">
                    <a:extLst>
                      <a:ext uri="{A12FA001-AC4F-418D-AE19-62706E023703}">
                        <ahyp:hlinkClr xmlns:ahyp="http://schemas.microsoft.com/office/drawing/2018/hyperlinkcolor" val="tx"/>
                      </a:ext>
                    </a:extLst>
                  </a:hlinkClick>
                </a:rPr>
                <a:t>https://iyrp.info</a:t>
              </a:r>
              <a:endParaRPr lang="de-DE" altLang="en-US" sz="2200" i="1" dirty="0">
                <a:solidFill>
                  <a:srgbClr val="FFFFFF"/>
                </a:solidFill>
                <a:latin typeface="Proxima Nova"/>
                <a:ea typeface="Helvetica Neue Medium" panose="02000503000000020004" pitchFamily="2" charset="0"/>
                <a:cs typeface="Proxima Nova Semibold" charset="0"/>
                <a:sym typeface="Proxima Nova Semibold" charset="0"/>
              </a:endParaRPr>
            </a:p>
          </p:txBody>
        </p:sp>
        <p:pic>
          <p:nvPicPr>
            <p:cNvPr id="7" name="Picture 6">
              <a:extLst>
                <a:ext uri="{FF2B5EF4-FFF2-40B4-BE49-F238E27FC236}">
                  <a16:creationId xmlns:a16="http://schemas.microsoft.com/office/drawing/2014/main" id="{46E18CC9-A615-E3E3-5796-360E44A9764E}"/>
                </a:ext>
              </a:extLst>
            </p:cNvPr>
            <p:cNvPicPr>
              <a:picLocks noChangeAspect="1"/>
            </p:cNvPicPr>
            <p:nvPr/>
          </p:nvPicPr>
          <p:blipFill>
            <a:blip r:embed="rId6"/>
            <a:stretch>
              <a:fillRect/>
            </a:stretch>
          </p:blipFill>
          <p:spPr>
            <a:xfrm>
              <a:off x="441339" y="4851181"/>
              <a:ext cx="2826441" cy="1608363"/>
            </a:xfrm>
            <a:prstGeom prst="rect">
              <a:avLst/>
            </a:prstGeom>
          </p:spPr>
        </p:pic>
      </p:grpSp>
      <p:pic>
        <p:nvPicPr>
          <p:cNvPr id="8" name="Picture 7">
            <a:extLst>
              <a:ext uri="{FF2B5EF4-FFF2-40B4-BE49-F238E27FC236}">
                <a16:creationId xmlns:a16="http://schemas.microsoft.com/office/drawing/2014/main" id="{EB0A19E0-A2D2-B9EB-A828-B19D9B3D6D4B}"/>
              </a:ext>
            </a:extLst>
          </p:cNvPr>
          <p:cNvPicPr>
            <a:picLocks noChangeAspect="1"/>
          </p:cNvPicPr>
          <p:nvPr/>
        </p:nvPicPr>
        <p:blipFill>
          <a:blip r:embed="rId7"/>
          <a:srcRect l="13274" t="13433" r="15246" b="13720"/>
          <a:stretch>
            <a:fillRect/>
          </a:stretch>
        </p:blipFill>
        <p:spPr>
          <a:xfrm>
            <a:off x="17475512" y="10653774"/>
            <a:ext cx="2652396" cy="2703132"/>
          </a:xfrm>
          <a:prstGeom prst="rect">
            <a:avLst/>
          </a:prstGeom>
        </p:spPr>
      </p:pic>
      <p:sp>
        <p:nvSpPr>
          <p:cNvPr id="10" name="TextBox 9">
            <a:extLst>
              <a:ext uri="{FF2B5EF4-FFF2-40B4-BE49-F238E27FC236}">
                <a16:creationId xmlns:a16="http://schemas.microsoft.com/office/drawing/2014/main" id="{9765773F-0F9F-AE5D-7A83-336315A1474C}"/>
              </a:ext>
            </a:extLst>
          </p:cNvPr>
          <p:cNvSpPr txBox="1"/>
          <p:nvPr/>
        </p:nvSpPr>
        <p:spPr>
          <a:xfrm>
            <a:off x="8235973" y="11212859"/>
            <a:ext cx="7946974" cy="1938992"/>
          </a:xfrm>
          <a:prstGeom prst="rect">
            <a:avLst/>
          </a:prstGeom>
          <a:noFill/>
        </p:spPr>
        <p:txBody>
          <a:bodyPr wrap="square">
            <a:spAutoFit/>
          </a:bodyPr>
          <a:lstStyle/>
          <a:p>
            <a:pPr algn="ctr" defTabSz="457200">
              <a:defRPr sz="7200" b="0">
                <a:solidFill>
                  <a:srgbClr val="FFFFFF"/>
                </a:solidFill>
                <a:latin typeface="Proxima Nova Th"/>
                <a:ea typeface="Proxima Nova Th"/>
                <a:cs typeface="Proxima Nova Th"/>
                <a:sym typeface="Proxima Nova Thin"/>
              </a:defRPr>
            </a:pPr>
            <a:r>
              <a:rPr lang="en-US" sz="4000" dirty="0"/>
              <a:t>UN International Year of</a:t>
            </a:r>
          </a:p>
          <a:p>
            <a:pPr algn="ctr" defTabSz="457200">
              <a:defRPr sz="7200" b="0">
                <a:solidFill>
                  <a:srgbClr val="FFFFFF"/>
                </a:solidFill>
                <a:latin typeface="Proxima Nova Semibold"/>
                <a:ea typeface="Proxima Nova Semibold"/>
                <a:cs typeface="Proxima Nova Semibold"/>
                <a:sym typeface="Proxima Nova Semibold"/>
              </a:defRPr>
            </a:pPr>
            <a:r>
              <a:rPr lang="en-US" sz="4000" dirty="0"/>
              <a:t>Rangelands</a:t>
            </a:r>
            <a:r>
              <a:rPr lang="en-US" sz="4000" dirty="0">
                <a:latin typeface="Proxima Nova Th"/>
                <a:ea typeface="Proxima Nova Th"/>
                <a:cs typeface="Proxima Nova Th"/>
                <a:sym typeface="Proxima Nova Thin"/>
              </a:rPr>
              <a:t> and </a:t>
            </a:r>
            <a:r>
              <a:rPr lang="en-US" sz="4000" dirty="0"/>
              <a:t>Pastoralists</a:t>
            </a:r>
          </a:p>
          <a:p>
            <a:pPr algn="ctr" defTabSz="457200">
              <a:defRPr sz="7200" b="0">
                <a:solidFill>
                  <a:srgbClr val="FFFFFF"/>
                </a:solidFill>
                <a:latin typeface="Proxima Nova Semibold"/>
                <a:ea typeface="Proxima Nova Semibold"/>
                <a:cs typeface="Proxima Nova Semibold"/>
                <a:sym typeface="Proxima Nova Semibold"/>
              </a:defRPr>
            </a:pPr>
            <a:r>
              <a:rPr lang="en-US" sz="4000" dirty="0"/>
              <a:t>2026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1B82B3C0-1D65-8799-C500-138AEC1DE00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8BE756-F058-F32A-0430-FD565F17580A}"/>
              </a:ext>
            </a:extLst>
          </p:cNvPr>
          <p:cNvPicPr>
            <a:picLocks noChangeAspect="1"/>
          </p:cNvPicPr>
          <p:nvPr/>
        </p:nvPicPr>
        <p:blipFill>
          <a:blip r:embed="rId3"/>
          <a:srcRect r="39238"/>
          <a:stretch>
            <a:fillRect/>
          </a:stretch>
        </p:blipFill>
        <p:spPr>
          <a:xfrm flipH="1">
            <a:off x="13256817" y="-13889"/>
            <a:ext cx="11127182" cy="13729887"/>
          </a:xfrm>
          <a:prstGeom prst="rect">
            <a:avLst/>
          </a:prstGeom>
        </p:spPr>
      </p:pic>
      <p:sp>
        <p:nvSpPr>
          <p:cNvPr id="118" name="Google Shape;118;g35dde3601c9_0_20">
            <a:extLst>
              <a:ext uri="{FF2B5EF4-FFF2-40B4-BE49-F238E27FC236}">
                <a16:creationId xmlns:a16="http://schemas.microsoft.com/office/drawing/2014/main" id="{7E4B09C6-4AA7-24C1-A273-E258E488D2A4}"/>
              </a:ext>
            </a:extLst>
          </p:cNvPr>
          <p:cNvSpPr txBox="1">
            <a:spLocks noGrp="1"/>
          </p:cNvSpPr>
          <p:nvPr>
            <p:ph type="title"/>
          </p:nvPr>
        </p:nvSpPr>
        <p:spPr>
          <a:xfrm>
            <a:off x="704850" y="395357"/>
            <a:ext cx="12192000" cy="3779100"/>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Canada</a:t>
            </a:r>
            <a:endParaRPr sz="7200" cap="none" dirty="0">
              <a:solidFill>
                <a:srgbClr val="878E8D"/>
              </a:solidFill>
              <a:latin typeface="Proxima Nova"/>
              <a:ea typeface="Proxima Nova"/>
              <a:cs typeface="Proxima Nova"/>
              <a:sym typeface="Proxima Nova"/>
            </a:endParaRPr>
          </a:p>
        </p:txBody>
      </p:sp>
      <p:sp>
        <p:nvSpPr>
          <p:cNvPr id="119" name="Google Shape;119;g35dde3601c9_0_20">
            <a:extLst>
              <a:ext uri="{FF2B5EF4-FFF2-40B4-BE49-F238E27FC236}">
                <a16:creationId xmlns:a16="http://schemas.microsoft.com/office/drawing/2014/main" id="{F5DB7472-D99F-EB51-5620-3937EA24535B}"/>
              </a:ext>
            </a:extLst>
          </p:cNvPr>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a:t>
            </a:r>
            <a:r>
              <a:rPr lang="en-US" sz="4000" dirty="0">
                <a:solidFill>
                  <a:srgbClr val="7E6562"/>
                </a:solidFill>
                <a:latin typeface="Proxima Nova" panose="020B0604020202020204" charset="0"/>
              </a:rPr>
              <a:t>The Bison Cultural Project in </a:t>
            </a:r>
            <a:r>
              <a:rPr lang="en-US" sz="4000" dirty="0" err="1">
                <a:solidFill>
                  <a:srgbClr val="7E6562"/>
                </a:solidFill>
                <a:latin typeface="Proxima Nova" panose="020B0604020202020204" charset="0"/>
              </a:rPr>
              <a:t>Mînî</a:t>
            </a:r>
            <a:r>
              <a:rPr lang="en-US" sz="4000" dirty="0">
                <a:solidFill>
                  <a:srgbClr val="7E6562"/>
                </a:solidFill>
                <a:latin typeface="Proxima Nova" panose="020B0604020202020204" charset="0"/>
              </a:rPr>
              <a:t> </a:t>
            </a:r>
            <a:r>
              <a:rPr lang="en-US" sz="4000" dirty="0" err="1">
                <a:solidFill>
                  <a:srgbClr val="7E6562"/>
                </a:solidFill>
                <a:latin typeface="Proxima Nova" panose="020B0604020202020204" charset="0"/>
              </a:rPr>
              <a:t>Rhpa</a:t>
            </a:r>
            <a:r>
              <a:rPr lang="en-US" sz="4000" dirty="0">
                <a:solidFill>
                  <a:srgbClr val="7E6562"/>
                </a:solidFill>
                <a:latin typeface="Proxima Nova" panose="020B0604020202020204" charset="0"/>
              </a:rPr>
              <a:t> </a:t>
            </a:r>
            <a:r>
              <a:rPr lang="en-US" sz="4000" dirty="0" err="1">
                <a:solidFill>
                  <a:srgbClr val="7E6562"/>
                </a:solidFill>
                <a:latin typeface="Proxima Nova" panose="020B0604020202020204" charset="0"/>
              </a:rPr>
              <a:t>Mâkoche</a:t>
            </a:r>
            <a:r>
              <a:rPr lang="en-US" sz="4000" dirty="0">
                <a:solidFill>
                  <a:srgbClr val="7E6562"/>
                </a:solidFill>
                <a:latin typeface="Proxima Nova" panose="020B0604020202020204" charset="0"/>
              </a:rPr>
              <a:t> or Banff National Park</a:t>
            </a:r>
            <a:endParaRPr sz="4000" dirty="0">
              <a:solidFill>
                <a:srgbClr val="7E6562"/>
              </a:solidFill>
              <a:latin typeface="Proxima Nova" panose="020B0604020202020204" charset="0"/>
            </a:endParaRPr>
          </a:p>
          <a:p>
            <a:pPr marL="558800" lvl="0" indent="-558800" algn="l" rtl="0">
              <a:lnSpc>
                <a:spcPct val="120000"/>
              </a:lnSpc>
              <a:spcBef>
                <a:spcPts val="120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GB" sz="4000" dirty="0">
                <a:solidFill>
                  <a:srgbClr val="7E6562"/>
                </a:solidFill>
                <a:latin typeface="Proxima Nova"/>
                <a:ea typeface="Proxima Nova"/>
                <a:cs typeface="Proxima Nova"/>
                <a:sym typeface="Proxima Nova"/>
              </a:rPr>
              <a:t>UBC Studios</a:t>
            </a: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2023</a:t>
            </a:r>
          </a:p>
          <a:p>
            <a:pPr marL="558800" lvl="0" indent="-495300">
              <a:lnSpc>
                <a:spcPct val="120000"/>
              </a:lnSpc>
              <a:spcBef>
                <a:spcPts val="1200"/>
              </a:spcBef>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Length</a:t>
            </a:r>
            <a:r>
              <a:rPr lang="en-GB" sz="4000" dirty="0">
                <a:solidFill>
                  <a:srgbClr val="7E6562"/>
                </a:solidFill>
                <a:latin typeface="Proxima Nova"/>
                <a:ea typeface="Proxima Nova"/>
                <a:cs typeface="Proxima Nova"/>
                <a:sym typeface="Proxima Nova"/>
              </a:rPr>
              <a:t>: 15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u="sng" dirty="0">
                <a:solidFill>
                  <a:schemeClr val="hlink"/>
                </a:solidFill>
                <a:latin typeface="Proxima Nova"/>
                <a:ea typeface="Proxima Nova"/>
                <a:cs typeface="Proxima Nova"/>
                <a:sym typeface="Proxima Nova"/>
                <a:hlinkClick r:id="rId4"/>
              </a:rPr>
              <a:t>YouTube link</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21" name="Google Shape;121;g35dde3601c9_0_20">
            <a:extLst>
              <a:ext uri="{FF2B5EF4-FFF2-40B4-BE49-F238E27FC236}">
                <a16:creationId xmlns:a16="http://schemas.microsoft.com/office/drawing/2014/main" id="{291B4036-CC36-1EC1-9540-4915D127E106}"/>
              </a:ext>
            </a:extLst>
          </p:cNvPr>
          <p:cNvSpPr txBox="1"/>
          <p:nvPr/>
        </p:nvSpPr>
        <p:spPr>
          <a:xfrm>
            <a:off x="13495153" y="12634808"/>
            <a:ext cx="29544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USA</a:t>
            </a:r>
          </a:p>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Lauren Svejcar</a:t>
            </a:r>
            <a:endParaRPr sz="2000" b="1" i="1" u="none" strike="noStrike" cap="none" dirty="0">
              <a:solidFill>
                <a:srgbClr val="FFFFFF"/>
              </a:solidFill>
              <a:latin typeface="Proxima Nova" panose="020B0604020202020204" charset="0"/>
              <a:sym typeface="Arial"/>
            </a:endParaRPr>
          </a:p>
        </p:txBody>
      </p:sp>
    </p:spTree>
    <p:extLst>
      <p:ext uri="{BB962C8B-B14F-4D97-AF65-F5344CB8AC3E}">
        <p14:creationId xmlns:p14="http://schemas.microsoft.com/office/powerpoint/2010/main" val="3525896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D9A19A23-5AD3-F6B2-79D6-8E5E4CAABE5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8C0EA92-530C-47D4-2B53-A2B3DD6B2BA2}"/>
              </a:ext>
            </a:extLst>
          </p:cNvPr>
          <p:cNvPicPr>
            <a:picLocks noChangeAspect="1"/>
          </p:cNvPicPr>
          <p:nvPr/>
        </p:nvPicPr>
        <p:blipFill>
          <a:blip r:embed="rId3"/>
          <a:srcRect l="17377" t="-383" r="24687" b="383"/>
          <a:stretch>
            <a:fillRect/>
          </a:stretch>
        </p:blipFill>
        <p:spPr>
          <a:xfrm>
            <a:off x="13256832" y="-1"/>
            <a:ext cx="11127168" cy="13715999"/>
          </a:xfrm>
          <a:prstGeom prst="rect">
            <a:avLst/>
          </a:prstGeom>
        </p:spPr>
      </p:pic>
      <p:sp>
        <p:nvSpPr>
          <p:cNvPr id="99" name="Google Shape;99;p11">
            <a:extLst>
              <a:ext uri="{FF2B5EF4-FFF2-40B4-BE49-F238E27FC236}">
                <a16:creationId xmlns:a16="http://schemas.microsoft.com/office/drawing/2014/main" id="{DABF4363-BC80-1C7E-BEA4-A8904907AA8E}"/>
              </a:ext>
            </a:extLst>
          </p:cNvPr>
          <p:cNvSpPr txBox="1">
            <a:spLocks noGrp="1"/>
          </p:cNvSpPr>
          <p:nvPr>
            <p:ph type="title"/>
          </p:nvPr>
        </p:nvSpPr>
        <p:spPr>
          <a:xfrm>
            <a:off x="704850" y="395357"/>
            <a:ext cx="12192000" cy="3779078"/>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Kyrgyzstan</a:t>
            </a:r>
            <a:endParaRPr sz="7200" cap="none" dirty="0">
              <a:solidFill>
                <a:srgbClr val="878E8D"/>
              </a:solidFill>
              <a:latin typeface="Proxima Nova"/>
              <a:ea typeface="Proxima Nova"/>
              <a:cs typeface="Proxima Nova"/>
              <a:sym typeface="Proxima Nova"/>
            </a:endParaRPr>
          </a:p>
        </p:txBody>
      </p:sp>
      <p:sp>
        <p:nvSpPr>
          <p:cNvPr id="100" name="Google Shape;100;p11">
            <a:extLst>
              <a:ext uri="{FF2B5EF4-FFF2-40B4-BE49-F238E27FC236}">
                <a16:creationId xmlns:a16="http://schemas.microsoft.com/office/drawing/2014/main" id="{6BC62772-94C4-7697-71EA-BA86C847F6C2}"/>
              </a:ext>
            </a:extLst>
          </p:cNvPr>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Home on the Range in Kyrgyzstan</a:t>
            </a:r>
            <a:endParaRPr dirty="0"/>
          </a:p>
          <a:p>
            <a:pPr marL="558800" lvl="0" indent="-558800" algn="l" rtl="0">
              <a:lnSpc>
                <a:spcPct val="120000"/>
              </a:lnSpc>
              <a:spcBef>
                <a:spcPts val="120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GB" sz="4000" dirty="0">
                <a:solidFill>
                  <a:srgbClr val="7E6562"/>
                </a:solidFill>
                <a:latin typeface="Proxima Nova"/>
                <a:ea typeface="Proxima Nova"/>
                <a:cs typeface="Proxima Nova"/>
                <a:sym typeface="Proxima Nova"/>
              </a:rPr>
              <a:t>International Land Coalition + </a:t>
            </a:r>
            <a:r>
              <a:rPr lang="en-GB" sz="4000" dirty="0" err="1">
                <a:solidFill>
                  <a:srgbClr val="7E6562"/>
                </a:solidFill>
                <a:latin typeface="Proxima Nova"/>
                <a:ea typeface="Proxima Nova"/>
                <a:cs typeface="Proxima Nova"/>
                <a:sym typeface="Proxima Nova"/>
              </a:rPr>
              <a:t>Mirlan</a:t>
            </a:r>
            <a:r>
              <a:rPr lang="en-GB" sz="4000" dirty="0">
                <a:solidFill>
                  <a:srgbClr val="7E6562"/>
                </a:solidFill>
                <a:latin typeface="Proxima Nova"/>
                <a:ea typeface="Proxima Nova"/>
                <a:cs typeface="Proxima Nova"/>
                <a:sym typeface="Proxima Nova"/>
              </a:rPr>
              <a:t> Abdulaev</a:t>
            </a: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2022</a:t>
            </a:r>
          </a:p>
          <a:p>
            <a:pPr marL="558800" lvl="0" indent="-495300">
              <a:lnSpc>
                <a:spcPct val="120000"/>
              </a:lnSpc>
              <a:spcBef>
                <a:spcPts val="1200"/>
              </a:spcBef>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Length</a:t>
            </a:r>
            <a:r>
              <a:rPr lang="en-GB" sz="4000" dirty="0">
                <a:solidFill>
                  <a:srgbClr val="7E6562"/>
                </a:solidFill>
                <a:latin typeface="Proxima Nova"/>
                <a:ea typeface="Proxima Nova"/>
                <a:cs typeface="Proxima Nova"/>
                <a:sym typeface="Proxima Nova"/>
              </a:rPr>
              <a:t>: 4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u="sng" dirty="0">
                <a:solidFill>
                  <a:schemeClr val="hlink"/>
                </a:solidFill>
                <a:latin typeface="Proxima Nova"/>
                <a:ea typeface="Proxima Nova"/>
                <a:cs typeface="Proxima Nova"/>
                <a:sym typeface="Proxima Nova"/>
                <a:hlinkClick r:id="rId4"/>
              </a:rPr>
              <a:t>YouTube link</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03" name="Google Shape;103;p11">
            <a:extLst>
              <a:ext uri="{FF2B5EF4-FFF2-40B4-BE49-F238E27FC236}">
                <a16:creationId xmlns:a16="http://schemas.microsoft.com/office/drawing/2014/main" id="{775EA638-09B3-6645-AD89-F3A1A3E1F612}"/>
              </a:ext>
            </a:extLst>
          </p:cNvPr>
          <p:cNvSpPr txBox="1"/>
          <p:nvPr/>
        </p:nvSpPr>
        <p:spPr>
          <a:xfrm>
            <a:off x="13489981" y="12761429"/>
            <a:ext cx="24756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b="1" u="none" strike="noStrike" cap="none" dirty="0">
                <a:solidFill>
                  <a:srgbClr val="FFFFFF"/>
                </a:solidFill>
                <a:latin typeface="Proxima Nova" panose="020B0604020202020204" charset="0"/>
                <a:sym typeface="Arial"/>
              </a:rPr>
              <a:t>Kyrgyzstan</a:t>
            </a:r>
          </a:p>
          <a:p>
            <a:pPr marL="0" marR="0" lvl="0" indent="0" algn="l" rtl="0">
              <a:lnSpc>
                <a:spcPct val="115000"/>
              </a:lnSpc>
              <a:spcBef>
                <a:spcPts val="0"/>
              </a:spcBef>
              <a:spcAft>
                <a:spcPts val="0"/>
              </a:spcAft>
              <a:buClr>
                <a:srgbClr val="FFFFFF"/>
              </a:buClr>
              <a:buSzPts val="1200"/>
              <a:buFont typeface="Arial"/>
              <a:buNone/>
            </a:pPr>
            <a:r>
              <a:rPr lang="en-GB" sz="2000" b="1" i="1" u="none" strike="noStrike" cap="none" dirty="0">
                <a:solidFill>
                  <a:srgbClr val="FFFFFF"/>
                </a:solidFill>
                <a:latin typeface="Proxima Nova" panose="020B0604020202020204" charset="0"/>
                <a:sym typeface="Arial"/>
              </a:rPr>
              <a:t>© Marc Foggin</a:t>
            </a:r>
            <a:endParaRPr sz="2000" b="1" i="1" u="none" strike="noStrike" cap="none" dirty="0">
              <a:solidFill>
                <a:srgbClr val="FFFFFF"/>
              </a:solidFill>
              <a:latin typeface="Proxima Nova" panose="020B0604020202020204" charset="0"/>
              <a:sym typeface="Arial"/>
            </a:endParaRPr>
          </a:p>
        </p:txBody>
      </p:sp>
    </p:spTree>
    <p:extLst>
      <p:ext uri="{BB962C8B-B14F-4D97-AF65-F5344CB8AC3E}">
        <p14:creationId xmlns:p14="http://schemas.microsoft.com/office/powerpoint/2010/main" val="289795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g35dde3601c9_0_83"/>
          <p:cNvPicPr preferRelativeResize="0"/>
          <p:nvPr/>
        </p:nvPicPr>
        <p:blipFill>
          <a:blip r:embed="rId3">
            <a:alphaModFix/>
          </a:blip>
          <a:stretch>
            <a:fillRect/>
          </a:stretch>
        </p:blipFill>
        <p:spPr>
          <a:xfrm>
            <a:off x="13227199" y="0"/>
            <a:ext cx="11153050" cy="13716000"/>
          </a:xfrm>
          <a:prstGeom prst="rect">
            <a:avLst/>
          </a:prstGeom>
          <a:noFill/>
          <a:ln>
            <a:noFill/>
          </a:ln>
        </p:spPr>
      </p:pic>
      <p:sp>
        <p:nvSpPr>
          <p:cNvPr id="164" name="Google Shape;164;g35dde3601c9_0_83"/>
          <p:cNvSpPr txBox="1">
            <a:spLocks noGrp="1"/>
          </p:cNvSpPr>
          <p:nvPr>
            <p:ph type="title"/>
          </p:nvPr>
        </p:nvSpPr>
        <p:spPr>
          <a:xfrm>
            <a:off x="704850" y="395357"/>
            <a:ext cx="12192000" cy="3779100"/>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a:solidFill>
                  <a:srgbClr val="878E8D"/>
                </a:solidFill>
                <a:latin typeface="Proxima Nova"/>
                <a:ea typeface="Proxima Nova"/>
                <a:cs typeface="Proxima Nova"/>
                <a:sym typeface="Proxima Nova"/>
              </a:rPr>
              <a:t>Australia</a:t>
            </a:r>
            <a:endParaRPr sz="7200" cap="none">
              <a:solidFill>
                <a:srgbClr val="878E8D"/>
              </a:solidFill>
              <a:latin typeface="Proxima Nova"/>
              <a:ea typeface="Proxima Nova"/>
              <a:cs typeface="Proxima Nova"/>
              <a:sym typeface="Proxima Nova"/>
            </a:endParaRPr>
          </a:p>
        </p:txBody>
      </p:sp>
      <p:sp>
        <p:nvSpPr>
          <p:cNvPr id="165" name="Google Shape;165;g35dde3601c9_0_83"/>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Technology driving the modern pastoral production system - Challa Station</a:t>
            </a:r>
            <a:endParaRPr dirty="0"/>
          </a:p>
          <a:p>
            <a:pPr marL="558800" lvl="0" indent="-558800" algn="l" rtl="0">
              <a:lnSpc>
                <a:spcPct val="120000"/>
              </a:lnSpc>
              <a:spcBef>
                <a:spcPts val="120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GB" sz="4000" dirty="0">
                <a:solidFill>
                  <a:srgbClr val="7E6562"/>
                </a:solidFill>
                <a:highlight>
                  <a:srgbClr val="FFFFFF"/>
                </a:highlight>
                <a:latin typeface="Proxima Nova"/>
                <a:ea typeface="Proxima Nova"/>
                <a:cs typeface="Proxima Nova"/>
                <a:sym typeface="Proxima Nova"/>
              </a:rPr>
              <a:t>Dragonfly Media &amp; Southern Rangelands Pastoral Alliance</a:t>
            </a: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2024</a:t>
            </a:r>
          </a:p>
          <a:p>
            <a:pPr marL="558800" lvl="0" indent="-495300">
              <a:lnSpc>
                <a:spcPct val="120000"/>
              </a:lnSpc>
              <a:spcBef>
                <a:spcPts val="1200"/>
              </a:spcBef>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Length</a:t>
            </a:r>
            <a:r>
              <a:rPr lang="en-GB" sz="4000" dirty="0">
                <a:solidFill>
                  <a:srgbClr val="7E6562"/>
                </a:solidFill>
                <a:latin typeface="Proxima Nova"/>
                <a:ea typeface="Proxima Nova"/>
                <a:cs typeface="Proxima Nova"/>
                <a:sym typeface="Proxima Nova"/>
              </a:rPr>
              <a:t>: 11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dirty="0">
                <a:solidFill>
                  <a:srgbClr val="7E6562"/>
                </a:solidFill>
                <a:latin typeface="Proxima Nova"/>
                <a:ea typeface="Proxima Nova"/>
                <a:cs typeface="Proxima Nova"/>
                <a:sym typeface="Proxima Nova"/>
                <a:hlinkClick r:id="rId4"/>
              </a:rPr>
              <a:t>YouTube link</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67" name="Google Shape;167;g35dde3601c9_0_83"/>
          <p:cNvSpPr txBox="1"/>
          <p:nvPr/>
        </p:nvSpPr>
        <p:spPr>
          <a:xfrm>
            <a:off x="13623609" y="12655128"/>
            <a:ext cx="29544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u="none" strike="noStrike" cap="none" dirty="0">
                <a:solidFill>
                  <a:srgbClr val="FFFFFF"/>
                </a:solidFill>
                <a:latin typeface="Proxima Nova" panose="020B0604020202020204" charset="0"/>
                <a:sym typeface="Arial"/>
              </a:rPr>
              <a:t>Australia</a:t>
            </a:r>
          </a:p>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a:t>
            </a:r>
            <a:r>
              <a:rPr lang="en-GB" sz="2000" b="1" i="1" dirty="0">
                <a:solidFill>
                  <a:srgbClr val="FFFFFF"/>
                </a:solidFill>
                <a:latin typeface="Proxima Nova" panose="020B0604020202020204" charset="0"/>
              </a:rPr>
              <a:t>Dragonfly Media</a:t>
            </a:r>
            <a:endParaRPr sz="2000" b="1" i="1" u="none" strike="noStrike" cap="none" dirty="0">
              <a:solidFill>
                <a:srgbClr val="FFFFFF"/>
              </a:solidFill>
              <a:latin typeface="Proxima Nova" panose="020B0604020202020204" charset="0"/>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g35dde3601c9_0_20" title="Beth Robinette.JPG"/>
          <p:cNvPicPr preferRelativeResize="0"/>
          <p:nvPr/>
        </p:nvPicPr>
        <p:blipFill>
          <a:blip r:embed="rId3">
            <a:alphaModFix/>
          </a:blip>
          <a:srcRect l="38186"/>
          <a:stretch>
            <a:fillRect/>
          </a:stretch>
        </p:blipFill>
        <p:spPr>
          <a:xfrm flipH="1">
            <a:off x="13256818" y="-13888"/>
            <a:ext cx="11127181" cy="13729887"/>
          </a:xfrm>
          <a:prstGeom prst="rect">
            <a:avLst/>
          </a:prstGeom>
          <a:noFill/>
          <a:ln>
            <a:noFill/>
          </a:ln>
        </p:spPr>
      </p:pic>
      <p:sp>
        <p:nvSpPr>
          <p:cNvPr id="118" name="Google Shape;118;g35dde3601c9_0_20"/>
          <p:cNvSpPr txBox="1">
            <a:spLocks noGrp="1"/>
          </p:cNvSpPr>
          <p:nvPr>
            <p:ph type="title"/>
          </p:nvPr>
        </p:nvSpPr>
        <p:spPr>
          <a:xfrm>
            <a:off x="704850" y="395357"/>
            <a:ext cx="12192000" cy="3779100"/>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USA</a:t>
            </a:r>
            <a:endParaRPr sz="7200" cap="none" dirty="0">
              <a:solidFill>
                <a:srgbClr val="878E8D"/>
              </a:solidFill>
              <a:latin typeface="Proxima Nova"/>
              <a:ea typeface="Proxima Nova"/>
              <a:cs typeface="Proxima Nova"/>
              <a:sym typeface="Proxima Nova"/>
            </a:endParaRPr>
          </a:p>
        </p:txBody>
      </p:sp>
      <p:sp>
        <p:nvSpPr>
          <p:cNvPr id="119" name="Google Shape;119;g35dde3601c9_0_20"/>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Changing a Landscape to a </a:t>
            </a:r>
            <a:r>
              <a:rPr lang="en-GB" sz="4000" dirty="0" err="1">
                <a:solidFill>
                  <a:srgbClr val="7E6562"/>
                </a:solidFill>
                <a:latin typeface="Proxima Nova"/>
                <a:ea typeface="Proxima Nova"/>
                <a:cs typeface="Proxima Nova"/>
                <a:sym typeface="Proxima Nova"/>
              </a:rPr>
              <a:t>Lifescape</a:t>
            </a:r>
            <a:r>
              <a:rPr lang="en-GB" sz="4000" dirty="0">
                <a:solidFill>
                  <a:srgbClr val="7E6562"/>
                </a:solidFill>
                <a:latin typeface="Proxima Nova"/>
                <a:ea typeface="Proxima Nova"/>
                <a:cs typeface="Proxima Nova"/>
                <a:sym typeface="Proxima Nova"/>
              </a:rPr>
              <a:t>: the Humboldt Ranch </a:t>
            </a:r>
            <a:endParaRPr dirty="0"/>
          </a:p>
          <a:p>
            <a:pPr marL="558800" lvl="0" indent="-558800" algn="l" rtl="0">
              <a:lnSpc>
                <a:spcPct val="120000"/>
              </a:lnSpc>
              <a:spcBef>
                <a:spcPts val="120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GB" sz="4000" dirty="0">
                <a:solidFill>
                  <a:srgbClr val="7E6562"/>
                </a:solidFill>
                <a:latin typeface="Proxima Nova"/>
                <a:ea typeface="Proxima Nova"/>
                <a:cs typeface="Proxima Nova"/>
                <a:sym typeface="Proxima Nova"/>
              </a:rPr>
              <a:t>Abbey Kinion</a:t>
            </a: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2022</a:t>
            </a:r>
          </a:p>
          <a:p>
            <a:pPr marL="558800" lvl="0" indent="-495300">
              <a:lnSpc>
                <a:spcPct val="120000"/>
              </a:lnSpc>
              <a:spcBef>
                <a:spcPts val="1200"/>
              </a:spcBef>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Length</a:t>
            </a:r>
            <a:r>
              <a:rPr lang="en-GB" sz="4000" dirty="0">
                <a:solidFill>
                  <a:srgbClr val="7E6562"/>
                </a:solidFill>
                <a:latin typeface="Proxima Nova"/>
                <a:ea typeface="Proxima Nova"/>
                <a:cs typeface="Proxima Nova"/>
                <a:sym typeface="Proxima Nova"/>
              </a:rPr>
              <a:t>: 12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u="sng" dirty="0">
                <a:solidFill>
                  <a:schemeClr val="hlink"/>
                </a:solidFill>
                <a:latin typeface="Proxima Nova"/>
                <a:ea typeface="Proxima Nova"/>
                <a:cs typeface="Proxima Nova"/>
                <a:sym typeface="Proxima Nova"/>
                <a:hlinkClick r:id="rId4"/>
              </a:rPr>
              <a:t>YouTube link</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21" name="Google Shape;121;g35dde3601c9_0_20"/>
          <p:cNvSpPr txBox="1"/>
          <p:nvPr/>
        </p:nvSpPr>
        <p:spPr>
          <a:xfrm>
            <a:off x="13495153" y="12634808"/>
            <a:ext cx="29544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USA</a:t>
            </a:r>
          </a:p>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a:t>
            </a:r>
            <a:r>
              <a:rPr lang="en-GB" sz="2000" b="1" i="1" dirty="0">
                <a:solidFill>
                  <a:srgbClr val="FFFFFF"/>
                </a:solidFill>
                <a:latin typeface="Proxima Nova" panose="020B0604020202020204" charset="0"/>
              </a:rPr>
              <a:t>Beth Robinette</a:t>
            </a:r>
            <a:endParaRPr sz="2000" b="1" i="1" u="none" strike="noStrike" cap="none" dirty="0">
              <a:solidFill>
                <a:srgbClr val="FFFFFF"/>
              </a:solidFill>
              <a:latin typeface="Proxima Nova" panose="020B0604020202020204" charset="0"/>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5" name="Picture 4">
            <a:extLst>
              <a:ext uri="{FF2B5EF4-FFF2-40B4-BE49-F238E27FC236}">
                <a16:creationId xmlns:a16="http://schemas.microsoft.com/office/drawing/2014/main" id="{C3BFD8EF-F9A2-9E13-77FC-280907DB2AB9}"/>
              </a:ext>
            </a:extLst>
          </p:cNvPr>
          <p:cNvPicPr>
            <a:picLocks noChangeAspect="1"/>
          </p:cNvPicPr>
          <p:nvPr/>
        </p:nvPicPr>
        <p:blipFill>
          <a:blip r:embed="rId3"/>
          <a:srcRect t="192" b="15264"/>
          <a:stretch>
            <a:fillRect/>
          </a:stretch>
        </p:blipFill>
        <p:spPr>
          <a:xfrm>
            <a:off x="0" y="-1"/>
            <a:ext cx="24384000" cy="13716001"/>
          </a:xfrm>
          <a:prstGeom prst="rect">
            <a:avLst/>
          </a:prstGeom>
        </p:spPr>
      </p:pic>
      <p:sp>
        <p:nvSpPr>
          <p:cNvPr id="6" name="Google Shape;121;g35dde3601c9_0_20">
            <a:extLst>
              <a:ext uri="{FF2B5EF4-FFF2-40B4-BE49-F238E27FC236}">
                <a16:creationId xmlns:a16="http://schemas.microsoft.com/office/drawing/2014/main" id="{8A54A35D-EB33-A86D-ECF8-E049BD4C8110}"/>
              </a:ext>
            </a:extLst>
          </p:cNvPr>
          <p:cNvSpPr txBox="1"/>
          <p:nvPr/>
        </p:nvSpPr>
        <p:spPr>
          <a:xfrm>
            <a:off x="444171" y="12634808"/>
            <a:ext cx="29544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USA</a:t>
            </a:r>
          </a:p>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Michael Stauder</a:t>
            </a:r>
            <a:endParaRPr sz="2000" b="1" i="1" u="none" strike="noStrike" cap="none" dirty="0">
              <a:solidFill>
                <a:srgbClr val="FFFFFF"/>
              </a:solidFill>
              <a:latin typeface="Proxima Nova" panose="020B0604020202020204" charset="0"/>
              <a:sym typeface="Arial"/>
            </a:endParaRPr>
          </a:p>
        </p:txBody>
      </p:sp>
      <p:sp>
        <p:nvSpPr>
          <p:cNvPr id="4" name="Rectangle 3">
            <a:extLst>
              <a:ext uri="{FF2B5EF4-FFF2-40B4-BE49-F238E27FC236}">
                <a16:creationId xmlns:a16="http://schemas.microsoft.com/office/drawing/2014/main" id="{5D469898-2097-85B3-AE56-29795FD0FB29}"/>
              </a:ext>
            </a:extLst>
          </p:cNvPr>
          <p:cNvSpPr/>
          <p:nvPr/>
        </p:nvSpPr>
        <p:spPr>
          <a:xfrm>
            <a:off x="-62604" y="1021976"/>
            <a:ext cx="24446603" cy="2958353"/>
          </a:xfrm>
          <a:prstGeom prst="rect">
            <a:avLst/>
          </a:prstGeom>
          <a:solidFill>
            <a:schemeClr val="tx2">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81;p8">
            <a:extLst>
              <a:ext uri="{FF2B5EF4-FFF2-40B4-BE49-F238E27FC236}">
                <a16:creationId xmlns:a16="http://schemas.microsoft.com/office/drawing/2014/main" id="{A9076A3B-62E1-5962-8C90-02908597C59D}"/>
              </a:ext>
            </a:extLst>
          </p:cNvPr>
          <p:cNvSpPr txBox="1">
            <a:spLocks/>
          </p:cNvSpPr>
          <p:nvPr/>
        </p:nvSpPr>
        <p:spPr>
          <a:xfrm>
            <a:off x="520700" y="726140"/>
            <a:ext cx="21096654" cy="1676400"/>
          </a:xfrm>
          <a:prstGeom prst="rect">
            <a:avLst/>
          </a:prstGeom>
          <a:noFill/>
          <a:ln>
            <a:noFill/>
          </a:ln>
        </p:spPr>
        <p:txBody>
          <a:bodyPr spcFirstLastPara="1" wrap="square" lIns="50800" tIns="50800" rIns="50800" bIns="508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234722"/>
              </a:lnSpc>
              <a:buClr>
                <a:srgbClr val="FFFFFF"/>
              </a:buClr>
              <a:buSzPts val="7200"/>
              <a:buFont typeface="Proxima Nova"/>
              <a:buNone/>
            </a:pPr>
            <a:r>
              <a:rPr lang="en-GB" sz="8800" dirty="0">
                <a:solidFill>
                  <a:srgbClr val="FFFFFF"/>
                </a:solidFill>
                <a:latin typeface="Proxima Nova"/>
                <a:ea typeface="Proxima Nova"/>
                <a:cs typeface="Proxima Nova"/>
                <a:sym typeface="Proxima Nova"/>
              </a:rPr>
              <a:t>Pastoralism and Biodiversity Conservation:</a:t>
            </a:r>
          </a:p>
        </p:txBody>
      </p:sp>
      <p:sp>
        <p:nvSpPr>
          <p:cNvPr id="8" name="Google Shape;85;p8">
            <a:extLst>
              <a:ext uri="{FF2B5EF4-FFF2-40B4-BE49-F238E27FC236}">
                <a16:creationId xmlns:a16="http://schemas.microsoft.com/office/drawing/2014/main" id="{4D904E6E-0F2A-BA1B-F157-1DC56F475976}"/>
              </a:ext>
            </a:extLst>
          </p:cNvPr>
          <p:cNvSpPr txBox="1">
            <a:spLocks/>
          </p:cNvSpPr>
          <p:nvPr/>
        </p:nvSpPr>
        <p:spPr>
          <a:xfrm>
            <a:off x="627975" y="1856115"/>
            <a:ext cx="20713800" cy="1676400"/>
          </a:xfrm>
          <a:prstGeom prst="rect">
            <a:avLst/>
          </a:prstGeom>
          <a:noFill/>
          <a:ln>
            <a:noFill/>
          </a:ln>
        </p:spPr>
        <p:txBody>
          <a:bodyPr spcFirstLastPara="1" wrap="square" lIns="50800" tIns="50800" rIns="50800" bIns="508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234722"/>
              </a:lnSpc>
              <a:buClr>
                <a:srgbClr val="FFFFFF"/>
              </a:buClr>
              <a:buSzPts val="7200"/>
              <a:buFont typeface="Proxima Nova"/>
              <a:buNone/>
            </a:pPr>
            <a:r>
              <a:rPr lang="en-US" sz="7200" i="1" dirty="0">
                <a:solidFill>
                  <a:srgbClr val="FFFFFF"/>
                </a:solidFill>
                <a:latin typeface="Proxima Nova"/>
                <a:ea typeface="Proxima Nova"/>
                <a:cs typeface="Proxima Nova"/>
                <a:sym typeface="Proxima Nova"/>
              </a:rPr>
              <a:t>What are your challenges and opportunities?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9A67E5A8-4115-31D9-CFA4-0CB228B5648C}"/>
            </a:ext>
          </a:extLst>
        </p:cNvPr>
        <p:cNvGrpSpPr/>
        <p:nvPr/>
      </p:nvGrpSpPr>
      <p:grpSpPr>
        <a:xfrm>
          <a:off x="0" y="0"/>
          <a:ext cx="0" cy="0"/>
          <a:chOff x="0" y="0"/>
          <a:chExt cx="0" cy="0"/>
        </a:xfrm>
      </p:grpSpPr>
      <p:sp>
        <p:nvSpPr>
          <p:cNvPr id="118" name="Google Shape;118;g35dde3601c9_0_20">
            <a:extLst>
              <a:ext uri="{FF2B5EF4-FFF2-40B4-BE49-F238E27FC236}">
                <a16:creationId xmlns:a16="http://schemas.microsoft.com/office/drawing/2014/main" id="{8FFEA586-DD67-81B1-A69B-6AE9EE754CDE}"/>
              </a:ext>
            </a:extLst>
          </p:cNvPr>
          <p:cNvSpPr txBox="1">
            <a:spLocks noGrp="1"/>
          </p:cNvSpPr>
          <p:nvPr>
            <p:ph type="title"/>
          </p:nvPr>
        </p:nvSpPr>
        <p:spPr>
          <a:xfrm>
            <a:off x="704850" y="395357"/>
            <a:ext cx="12192000" cy="3779100"/>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Learn More!</a:t>
            </a:r>
            <a:endParaRPr sz="7200" cap="none" dirty="0">
              <a:solidFill>
                <a:srgbClr val="878E8D"/>
              </a:solidFill>
              <a:latin typeface="Proxima Nova"/>
              <a:ea typeface="Proxima Nova"/>
              <a:cs typeface="Proxima Nova"/>
              <a:sym typeface="Proxima Nova"/>
            </a:endParaRPr>
          </a:p>
        </p:txBody>
      </p:sp>
      <p:sp>
        <p:nvSpPr>
          <p:cNvPr id="119" name="Google Shape;119;g35dde3601c9_0_20">
            <a:extLst>
              <a:ext uri="{FF2B5EF4-FFF2-40B4-BE49-F238E27FC236}">
                <a16:creationId xmlns:a16="http://schemas.microsoft.com/office/drawing/2014/main" id="{3E55ECB6-4736-02FC-4755-1A841337BE9B}"/>
              </a:ext>
            </a:extLst>
          </p:cNvPr>
          <p:cNvSpPr txBox="1">
            <a:spLocks noGrp="1"/>
          </p:cNvSpPr>
          <p:nvPr>
            <p:ph type="body" idx="1"/>
          </p:nvPr>
        </p:nvSpPr>
        <p:spPr>
          <a:xfrm>
            <a:off x="496532" y="3713880"/>
            <a:ext cx="9178974"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Perspectives on Pastoralism Film Festival</a:t>
            </a:r>
          </a:p>
          <a:p>
            <a:pPr marL="558800" lvl="0" indent="-558800" algn="l" rtl="0">
              <a:lnSpc>
                <a:spcPct val="120000"/>
              </a:lnSpc>
              <a:spcBef>
                <a:spcPts val="0"/>
              </a:spcBef>
              <a:spcAft>
                <a:spcPts val="0"/>
              </a:spcAft>
              <a:buClr>
                <a:srgbClr val="7E6562"/>
              </a:buClr>
              <a:buSzPts val="5000"/>
              <a:buFont typeface="Proxima Nova"/>
              <a:buChar char="•"/>
            </a:pPr>
            <a:endParaRPr lang="en-US" sz="4000" dirty="0">
              <a:solidFill>
                <a:srgbClr val="7E6562"/>
              </a:solidFill>
              <a:latin typeface="Proxima Nova"/>
              <a:ea typeface="Proxima Nova"/>
              <a:cs typeface="Proxima Nova"/>
              <a:sym typeface="Proxima Nova"/>
            </a:endParaRPr>
          </a:p>
          <a:p>
            <a:pPr marL="558800" lvl="0" indent="-558800" algn="l" rtl="0">
              <a:lnSpc>
                <a:spcPct val="120000"/>
              </a:lnSpc>
              <a:spcBef>
                <a:spcPts val="0"/>
              </a:spcBef>
              <a:spcAft>
                <a:spcPts val="0"/>
              </a:spcAft>
              <a:buClr>
                <a:srgbClr val="7E6562"/>
              </a:buClr>
              <a:buSzPts val="5000"/>
              <a:buFont typeface="Proxima Nova"/>
              <a:buChar char="•"/>
            </a:pPr>
            <a:endParaRPr lang="en-US" sz="4000" dirty="0">
              <a:solidFill>
                <a:srgbClr val="7E6562"/>
              </a:solidFill>
              <a:latin typeface="Proxima Nova"/>
              <a:ea typeface="Proxima Nova"/>
              <a:cs typeface="Proxima Nova"/>
              <a:sym typeface="Proxima Nova"/>
            </a:endParaRPr>
          </a:p>
          <a:p>
            <a:pPr marL="558800" lvl="0" indent="-558800" algn="l" rtl="0">
              <a:lnSpc>
                <a:spcPct val="120000"/>
              </a:lnSpc>
              <a:spcBef>
                <a:spcPts val="0"/>
              </a:spcBef>
              <a:spcAft>
                <a:spcPts val="0"/>
              </a:spcAft>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IYRP Regional web pages</a:t>
            </a:r>
          </a:p>
          <a:p>
            <a:pPr marL="0" lvl="0" indent="0" algn="l" rtl="0">
              <a:lnSpc>
                <a:spcPct val="120000"/>
              </a:lnSpc>
              <a:spcBef>
                <a:spcPts val="0"/>
              </a:spcBef>
              <a:spcAft>
                <a:spcPts val="0"/>
              </a:spcAft>
              <a:buClr>
                <a:srgbClr val="7E6562"/>
              </a:buClr>
              <a:buSzPts val="5000"/>
              <a:buNone/>
            </a:pPr>
            <a:endParaRPr lang="en-US" sz="4000" i="1" dirty="0">
              <a:solidFill>
                <a:srgbClr val="7E6562"/>
              </a:solidFill>
              <a:latin typeface="Proxima Nova"/>
              <a:ea typeface="Proxima Nova"/>
              <a:cs typeface="Proxima Nova"/>
              <a:sym typeface="Proxima Nova"/>
            </a:endParaRPr>
          </a:p>
          <a:p>
            <a:pPr marL="0" lvl="0" indent="0" algn="l" rtl="0">
              <a:lnSpc>
                <a:spcPct val="120000"/>
              </a:lnSpc>
              <a:spcBef>
                <a:spcPts val="0"/>
              </a:spcBef>
              <a:spcAft>
                <a:spcPts val="0"/>
              </a:spcAft>
              <a:buClr>
                <a:srgbClr val="7E6562"/>
              </a:buClr>
              <a:buSzPts val="5000"/>
              <a:buNone/>
            </a:pPr>
            <a:endParaRPr lang="en-US" sz="4000" i="1" dirty="0">
              <a:solidFill>
                <a:srgbClr val="7E6562"/>
              </a:solidFill>
              <a:latin typeface="Proxima Nova"/>
              <a:ea typeface="Proxima Nova"/>
              <a:cs typeface="Proxima Nova"/>
              <a:sym typeface="Proxima Nova"/>
            </a:endParaRPr>
          </a:p>
          <a:p>
            <a:pPr marL="558800" lvl="0" indent="-558800" algn="l" rtl="0">
              <a:lnSpc>
                <a:spcPct val="120000"/>
              </a:lnSpc>
              <a:spcBef>
                <a:spcPts val="0"/>
              </a:spcBef>
              <a:spcAft>
                <a:spcPts val="0"/>
              </a:spcAft>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Global Alliance for Rangelands &amp; Pastoralists YouTube channel</a:t>
            </a:r>
          </a:p>
          <a:p>
            <a:pPr marL="558800" lvl="0" indent="-558800" algn="l" rtl="0">
              <a:lnSpc>
                <a:spcPct val="120000"/>
              </a:lnSpc>
              <a:spcBef>
                <a:spcPts val="0"/>
              </a:spcBef>
              <a:spcAft>
                <a:spcPts val="0"/>
              </a:spcAft>
              <a:buClr>
                <a:srgbClr val="7E6562"/>
              </a:buClr>
              <a:buSzPts val="5000"/>
              <a:buFont typeface="Proxima Nova"/>
              <a:buChar char="•"/>
            </a:pPr>
            <a:endParaRPr lang="en-US" sz="4000" i="1" dirty="0">
              <a:solidFill>
                <a:srgbClr val="7E6562"/>
              </a:solidFill>
              <a:latin typeface="Proxima Nova"/>
              <a:ea typeface="Proxima Nova"/>
              <a:cs typeface="Proxima Nova"/>
              <a:sym typeface="Proxima Nova"/>
            </a:endParaRPr>
          </a:p>
          <a:p>
            <a:pPr marL="558800" lvl="0" indent="-558800" algn="l" rtl="0">
              <a:lnSpc>
                <a:spcPct val="120000"/>
              </a:lnSpc>
              <a:spcBef>
                <a:spcPts val="0"/>
              </a:spcBef>
              <a:spcAft>
                <a:spcPts val="0"/>
              </a:spcAft>
              <a:buClr>
                <a:srgbClr val="7E6562"/>
              </a:buClr>
              <a:buSzPts val="5000"/>
              <a:buFont typeface="Proxima Nova"/>
              <a:buChar char="•"/>
            </a:pPr>
            <a:endParaRPr lang="en-US" sz="4000" i="1" dirty="0">
              <a:solidFill>
                <a:srgbClr val="7E6562"/>
              </a:solidFill>
              <a:latin typeface="Proxima Nova"/>
              <a:ea typeface="Proxima Nova"/>
              <a:cs typeface="Proxima Nova"/>
              <a:sym typeface="Proxima Nova"/>
            </a:endParaRPr>
          </a:p>
          <a:p>
            <a:pPr marL="558800" lvl="0" indent="-558800" algn="l" rtl="0">
              <a:lnSpc>
                <a:spcPct val="120000"/>
              </a:lnSpc>
              <a:spcBef>
                <a:spcPts val="0"/>
              </a:spcBef>
              <a:spcAft>
                <a:spcPts val="0"/>
              </a:spcAft>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Global Pastoralism Video Map</a:t>
            </a:r>
            <a:endParaRPr sz="4000" dirty="0">
              <a:solidFill>
                <a:srgbClr val="7E6562"/>
              </a:solidFill>
              <a:latin typeface="Proxima Nova"/>
              <a:ea typeface="Proxima Nova"/>
              <a:cs typeface="Proxima Nova"/>
              <a:sym typeface="Proxima Nova"/>
            </a:endParaRPr>
          </a:p>
        </p:txBody>
      </p:sp>
      <p:pic>
        <p:nvPicPr>
          <p:cNvPr id="7" name="Picture 6">
            <a:extLst>
              <a:ext uri="{FF2B5EF4-FFF2-40B4-BE49-F238E27FC236}">
                <a16:creationId xmlns:a16="http://schemas.microsoft.com/office/drawing/2014/main" id="{DC53E14E-9D36-EA79-0442-BAFED35030AD}"/>
              </a:ext>
            </a:extLst>
          </p:cNvPr>
          <p:cNvPicPr>
            <a:picLocks noChangeAspect="1"/>
          </p:cNvPicPr>
          <p:nvPr/>
        </p:nvPicPr>
        <p:blipFill>
          <a:blip r:embed="rId3"/>
          <a:stretch>
            <a:fillRect/>
          </a:stretch>
        </p:blipFill>
        <p:spPr>
          <a:xfrm>
            <a:off x="15240000" y="-3350"/>
            <a:ext cx="9144000" cy="13719349"/>
          </a:xfrm>
          <a:prstGeom prst="rect">
            <a:avLst/>
          </a:prstGeom>
        </p:spPr>
      </p:pic>
      <p:sp>
        <p:nvSpPr>
          <p:cNvPr id="121" name="Google Shape;121;g35dde3601c9_0_20">
            <a:extLst>
              <a:ext uri="{FF2B5EF4-FFF2-40B4-BE49-F238E27FC236}">
                <a16:creationId xmlns:a16="http://schemas.microsoft.com/office/drawing/2014/main" id="{7620B4AF-B561-28DD-2FB1-A480D38B85B2}"/>
              </a:ext>
            </a:extLst>
          </p:cNvPr>
          <p:cNvSpPr txBox="1"/>
          <p:nvPr/>
        </p:nvSpPr>
        <p:spPr>
          <a:xfrm>
            <a:off x="15552553" y="12564019"/>
            <a:ext cx="29544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u="none" strike="noStrike" cap="none" dirty="0">
                <a:solidFill>
                  <a:srgbClr val="FFFFFF"/>
                </a:solidFill>
                <a:latin typeface="Proxima Nova" panose="020B0604020202020204" charset="0"/>
                <a:sym typeface="Arial"/>
              </a:rPr>
              <a:t>Peru</a:t>
            </a:r>
          </a:p>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Petra Dilthey</a:t>
            </a:r>
            <a:endParaRPr sz="2000" b="1" i="1" u="none" strike="noStrike" cap="none" dirty="0">
              <a:solidFill>
                <a:srgbClr val="FFFFFF"/>
              </a:solidFill>
              <a:latin typeface="Proxima Nova" panose="020B0604020202020204" charset="0"/>
              <a:sym typeface="Arial"/>
            </a:endParaRPr>
          </a:p>
        </p:txBody>
      </p:sp>
      <p:pic>
        <p:nvPicPr>
          <p:cNvPr id="3" name="Picture 2">
            <a:extLst>
              <a:ext uri="{FF2B5EF4-FFF2-40B4-BE49-F238E27FC236}">
                <a16:creationId xmlns:a16="http://schemas.microsoft.com/office/drawing/2014/main" id="{BC26B74E-1B26-A253-8065-0476AADB8962}"/>
              </a:ext>
            </a:extLst>
          </p:cNvPr>
          <p:cNvPicPr>
            <a:picLocks noChangeAspect="1"/>
          </p:cNvPicPr>
          <p:nvPr/>
        </p:nvPicPr>
        <p:blipFill>
          <a:blip r:embed="rId4"/>
          <a:stretch>
            <a:fillRect/>
          </a:stretch>
        </p:blipFill>
        <p:spPr>
          <a:xfrm>
            <a:off x="11486377" y="3713881"/>
            <a:ext cx="1719596" cy="1719596"/>
          </a:xfrm>
          <a:prstGeom prst="rect">
            <a:avLst/>
          </a:prstGeom>
        </p:spPr>
      </p:pic>
      <p:pic>
        <p:nvPicPr>
          <p:cNvPr id="5" name="Picture 4">
            <a:extLst>
              <a:ext uri="{FF2B5EF4-FFF2-40B4-BE49-F238E27FC236}">
                <a16:creationId xmlns:a16="http://schemas.microsoft.com/office/drawing/2014/main" id="{0062635D-56FE-81C6-81BE-09A1D5746112}"/>
              </a:ext>
            </a:extLst>
          </p:cNvPr>
          <p:cNvPicPr>
            <a:picLocks noChangeAspect="1"/>
          </p:cNvPicPr>
          <p:nvPr/>
        </p:nvPicPr>
        <p:blipFill>
          <a:blip r:embed="rId5"/>
          <a:stretch>
            <a:fillRect/>
          </a:stretch>
        </p:blipFill>
        <p:spPr>
          <a:xfrm>
            <a:off x="11486375" y="6276010"/>
            <a:ext cx="1719597" cy="1719597"/>
          </a:xfrm>
          <a:prstGeom prst="rect">
            <a:avLst/>
          </a:prstGeom>
        </p:spPr>
      </p:pic>
      <p:pic>
        <p:nvPicPr>
          <p:cNvPr id="8" name="Picture 7">
            <a:extLst>
              <a:ext uri="{FF2B5EF4-FFF2-40B4-BE49-F238E27FC236}">
                <a16:creationId xmlns:a16="http://schemas.microsoft.com/office/drawing/2014/main" id="{338105CB-4820-D521-D688-3F0626AC3B84}"/>
              </a:ext>
            </a:extLst>
          </p:cNvPr>
          <p:cNvPicPr>
            <a:picLocks noChangeAspect="1"/>
          </p:cNvPicPr>
          <p:nvPr/>
        </p:nvPicPr>
        <p:blipFill>
          <a:blip r:embed="rId6"/>
          <a:stretch>
            <a:fillRect/>
          </a:stretch>
        </p:blipFill>
        <p:spPr>
          <a:xfrm>
            <a:off x="11486375" y="8879060"/>
            <a:ext cx="1719597" cy="1719597"/>
          </a:xfrm>
          <a:prstGeom prst="rect">
            <a:avLst/>
          </a:prstGeom>
        </p:spPr>
      </p:pic>
      <p:pic>
        <p:nvPicPr>
          <p:cNvPr id="10" name="Picture 9">
            <a:extLst>
              <a:ext uri="{FF2B5EF4-FFF2-40B4-BE49-F238E27FC236}">
                <a16:creationId xmlns:a16="http://schemas.microsoft.com/office/drawing/2014/main" id="{443C6309-D619-7B92-FE73-A6813A1FA2FD}"/>
              </a:ext>
            </a:extLst>
          </p:cNvPr>
          <p:cNvPicPr>
            <a:picLocks noChangeAspect="1"/>
          </p:cNvPicPr>
          <p:nvPr/>
        </p:nvPicPr>
        <p:blipFill>
          <a:blip r:embed="rId7"/>
          <a:stretch>
            <a:fillRect/>
          </a:stretch>
        </p:blipFill>
        <p:spPr>
          <a:xfrm>
            <a:off x="11486375" y="11601046"/>
            <a:ext cx="1719597" cy="1719597"/>
          </a:xfrm>
          <a:prstGeom prst="rect">
            <a:avLst/>
          </a:prstGeom>
        </p:spPr>
      </p:pic>
    </p:spTree>
    <p:extLst>
      <p:ext uri="{BB962C8B-B14F-4D97-AF65-F5344CB8AC3E}">
        <p14:creationId xmlns:p14="http://schemas.microsoft.com/office/powerpoint/2010/main" val="1908382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8"/>
          <p:cNvPicPr preferRelativeResize="0"/>
          <p:nvPr/>
        </p:nvPicPr>
        <p:blipFill rotWithShape="1">
          <a:blip r:embed="rId3">
            <a:alphaModFix/>
          </a:blip>
          <a:srcRect l="9443" r="25388"/>
          <a:stretch>
            <a:fillRect/>
          </a:stretch>
        </p:blipFill>
        <p:spPr>
          <a:xfrm>
            <a:off x="0" y="-14358"/>
            <a:ext cx="15962712" cy="13730357"/>
          </a:xfrm>
          <a:prstGeom prst="rect">
            <a:avLst/>
          </a:prstGeom>
          <a:noFill/>
          <a:ln>
            <a:noFill/>
          </a:ln>
        </p:spPr>
      </p:pic>
      <p:sp>
        <p:nvSpPr>
          <p:cNvPr id="190" name="Google Shape;190;p38"/>
          <p:cNvSpPr txBox="1">
            <a:spLocks noGrp="1"/>
          </p:cNvSpPr>
          <p:nvPr>
            <p:ph type="title"/>
          </p:nvPr>
        </p:nvSpPr>
        <p:spPr>
          <a:xfrm>
            <a:off x="1689100" y="355600"/>
            <a:ext cx="11600180" cy="228600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234722"/>
              </a:lnSpc>
              <a:spcBef>
                <a:spcPts val="0"/>
              </a:spcBef>
              <a:spcAft>
                <a:spcPts val="0"/>
              </a:spcAft>
              <a:buClr>
                <a:srgbClr val="FFFFFF"/>
              </a:buClr>
              <a:buSzPct val="64285"/>
              <a:buFont typeface="Proxima Nova"/>
              <a:buNone/>
            </a:pPr>
            <a:endParaRPr b="1" dirty="0">
              <a:solidFill>
                <a:schemeClr val="bg1"/>
              </a:solidFill>
            </a:endParaRPr>
          </a:p>
          <a:p>
            <a:pPr marL="0" lvl="0" indent="0" algn="l" rtl="0">
              <a:lnSpc>
                <a:spcPct val="100000"/>
              </a:lnSpc>
              <a:spcBef>
                <a:spcPts val="0"/>
              </a:spcBef>
              <a:spcAft>
                <a:spcPts val="0"/>
              </a:spcAft>
              <a:buClr>
                <a:srgbClr val="FFFFFF"/>
              </a:buClr>
              <a:buSzPct val="64285"/>
              <a:buFont typeface="Proxima Nova"/>
              <a:buNone/>
            </a:pPr>
            <a:r>
              <a:rPr lang="en-GB" sz="16100" b="1" dirty="0">
                <a:solidFill>
                  <a:schemeClr val="bg1"/>
                </a:solidFill>
                <a:latin typeface="Proxima Nova" panose="020B0604020202020204" charset="0"/>
              </a:rPr>
              <a:t>Thank you for attending!</a:t>
            </a:r>
            <a:endParaRPr sz="16100" b="1" dirty="0">
              <a:solidFill>
                <a:schemeClr val="bg1"/>
              </a:solidFill>
              <a:latin typeface="Proxima Nova" panose="020B0604020202020204" charset="0"/>
            </a:endParaRPr>
          </a:p>
        </p:txBody>
      </p:sp>
      <p:pic>
        <p:nvPicPr>
          <p:cNvPr id="3" name="Google Shape;83;p8" descr="Image">
            <a:extLst>
              <a:ext uri="{FF2B5EF4-FFF2-40B4-BE49-F238E27FC236}">
                <a16:creationId xmlns:a16="http://schemas.microsoft.com/office/drawing/2014/main" id="{8A57F392-6BDB-13A8-2358-B2A87AFA1FBE}"/>
              </a:ext>
            </a:extLst>
          </p:cNvPr>
          <p:cNvPicPr preferRelativeResize="0"/>
          <p:nvPr/>
        </p:nvPicPr>
        <p:blipFill rotWithShape="1">
          <a:blip r:embed="rId4">
            <a:alphaModFix amt="74727"/>
          </a:blip>
          <a:srcRect t="6891" b="6891"/>
          <a:stretch>
            <a:fillRect/>
          </a:stretch>
        </p:blipFill>
        <p:spPr>
          <a:xfrm>
            <a:off x="23173915" y="0"/>
            <a:ext cx="1206324" cy="13716000"/>
          </a:xfrm>
          <a:prstGeom prst="rect">
            <a:avLst/>
          </a:prstGeom>
          <a:noFill/>
          <a:ln>
            <a:noFill/>
          </a:ln>
        </p:spPr>
      </p:pic>
      <p:sp>
        <p:nvSpPr>
          <p:cNvPr id="8" name="TextBox 7">
            <a:extLst>
              <a:ext uri="{FF2B5EF4-FFF2-40B4-BE49-F238E27FC236}">
                <a16:creationId xmlns:a16="http://schemas.microsoft.com/office/drawing/2014/main" id="{BFAF3FF2-3BCC-1D69-E77D-10EF333548D3}"/>
              </a:ext>
            </a:extLst>
          </p:cNvPr>
          <p:cNvSpPr txBox="1"/>
          <p:nvPr/>
        </p:nvSpPr>
        <p:spPr>
          <a:xfrm>
            <a:off x="17216733" y="9666941"/>
            <a:ext cx="5464586"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en-US" sz="5400" dirty="0">
                <a:solidFill>
                  <a:srgbClr val="7E6562"/>
                </a:solidFill>
                <a:latin typeface="Proxima Nova"/>
              </a:rPr>
              <a:t>Contact us:</a:t>
            </a:r>
          </a:p>
          <a:p>
            <a:pPr algn="ctr" defTabSz="825500" hangingPunct="0"/>
            <a:r>
              <a:rPr lang="en-US" sz="5400" dirty="0">
                <a:solidFill>
                  <a:srgbClr val="7E6562"/>
                </a:solidFill>
                <a:latin typeface="Proxima Nova"/>
                <a:ea typeface="Helvetica Neue"/>
                <a:cs typeface="Helvetica Neue"/>
                <a:sym typeface="Helvetica Neue"/>
                <a:hlinkClick r:id="rId5">
                  <a:extLst>
                    <a:ext uri="{A12FA001-AC4F-418D-AE19-62706E023703}">
                      <ahyp:hlinkClr xmlns:ahyp="http://schemas.microsoft.com/office/drawing/2018/hyperlinkcolor" val="tx"/>
                    </a:ext>
                  </a:extLst>
                </a:hlinkClick>
              </a:rPr>
              <a:t>iyrp@iyrp.info</a:t>
            </a:r>
            <a:endParaRPr lang="en-US" sz="5400" dirty="0">
              <a:solidFill>
                <a:srgbClr val="7E6562"/>
              </a:solidFill>
              <a:latin typeface="Proxima Nova"/>
              <a:ea typeface="Helvetica Neue"/>
              <a:cs typeface="Helvetica Neue"/>
              <a:sym typeface="Helvetica Neue"/>
            </a:endParaRPr>
          </a:p>
          <a:p>
            <a:pPr algn="ctr" defTabSz="825500" hangingPunct="0"/>
            <a:endParaRPr lang="en-US" sz="2400" dirty="0">
              <a:solidFill>
                <a:srgbClr val="7E6562"/>
              </a:solidFill>
              <a:latin typeface="Proxima Nova"/>
            </a:endParaRPr>
          </a:p>
          <a:p>
            <a:pPr algn="ctr" defTabSz="825500" hangingPunct="0"/>
            <a:r>
              <a:rPr lang="en-US" sz="5400" dirty="0">
                <a:solidFill>
                  <a:srgbClr val="7E6562"/>
                </a:solidFill>
                <a:latin typeface="Proxima Nova"/>
                <a:ea typeface="Helvetica Neue"/>
                <a:cs typeface="Helvetica Neue"/>
                <a:sym typeface="Helvetica Neue"/>
              </a:rPr>
              <a:t>More information:</a:t>
            </a:r>
          </a:p>
          <a:p>
            <a:pPr algn="ctr" defTabSz="825500" hangingPunct="0"/>
            <a:r>
              <a:rPr lang="en-US" sz="5400" dirty="0">
                <a:solidFill>
                  <a:srgbClr val="7E6562"/>
                </a:solidFill>
                <a:latin typeface="Proxima Nova"/>
                <a:ea typeface="Helvetica Neue"/>
                <a:cs typeface="Helvetica Neue"/>
                <a:sym typeface="Helvetica Neue"/>
              </a:rPr>
              <a:t>https://iyrp.info</a:t>
            </a:r>
          </a:p>
        </p:txBody>
      </p:sp>
      <p:pic>
        <p:nvPicPr>
          <p:cNvPr id="9" name="Picture 8">
            <a:extLst>
              <a:ext uri="{FF2B5EF4-FFF2-40B4-BE49-F238E27FC236}">
                <a16:creationId xmlns:a16="http://schemas.microsoft.com/office/drawing/2014/main" id="{63ADD800-0B11-AC84-2278-17EA3CAA3E65}"/>
              </a:ext>
            </a:extLst>
          </p:cNvPr>
          <p:cNvPicPr>
            <a:picLocks noChangeAspect="1"/>
          </p:cNvPicPr>
          <p:nvPr/>
        </p:nvPicPr>
        <p:blipFill>
          <a:blip r:embed="rId6"/>
          <a:stretch>
            <a:fillRect/>
          </a:stretch>
        </p:blipFill>
        <p:spPr>
          <a:xfrm>
            <a:off x="17706360" y="5027236"/>
            <a:ext cx="4485332" cy="4417165"/>
          </a:xfrm>
          <a:prstGeom prst="rect">
            <a:avLst/>
          </a:prstGeom>
        </p:spPr>
      </p:pic>
      <p:pic>
        <p:nvPicPr>
          <p:cNvPr id="11" name="Graphic 10">
            <a:extLst>
              <a:ext uri="{FF2B5EF4-FFF2-40B4-BE49-F238E27FC236}">
                <a16:creationId xmlns:a16="http://schemas.microsoft.com/office/drawing/2014/main" id="{22E3D6A5-B978-3DAA-F01D-BD2600C994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803138" y="2962266"/>
            <a:ext cx="4291777" cy="1842430"/>
          </a:xfrm>
          <a:prstGeom prst="rect">
            <a:avLst/>
          </a:prstGeom>
        </p:spPr>
      </p:pic>
      <p:pic>
        <p:nvPicPr>
          <p:cNvPr id="13" name="Picture 12">
            <a:extLst>
              <a:ext uri="{FF2B5EF4-FFF2-40B4-BE49-F238E27FC236}">
                <a16:creationId xmlns:a16="http://schemas.microsoft.com/office/drawing/2014/main" id="{4170EC77-9AC3-DE1D-08C7-7A128BF813DC}"/>
              </a:ext>
            </a:extLst>
          </p:cNvPr>
          <p:cNvPicPr>
            <a:picLocks noChangeAspect="1"/>
          </p:cNvPicPr>
          <p:nvPr/>
        </p:nvPicPr>
        <p:blipFill>
          <a:blip r:embed="rId9"/>
          <a:stretch>
            <a:fillRect/>
          </a:stretch>
        </p:blipFill>
        <p:spPr>
          <a:xfrm>
            <a:off x="17803138" y="549144"/>
            <a:ext cx="4141274" cy="2359168"/>
          </a:xfrm>
          <a:prstGeom prst="rect">
            <a:avLst/>
          </a:prstGeom>
        </p:spPr>
      </p:pic>
      <p:sp>
        <p:nvSpPr>
          <p:cNvPr id="14" name="Rechteck 4">
            <a:extLst>
              <a:ext uri="{FF2B5EF4-FFF2-40B4-BE49-F238E27FC236}">
                <a16:creationId xmlns:a16="http://schemas.microsoft.com/office/drawing/2014/main" id="{37390A5C-A62F-44A0-767B-7CC54A7FC5CF}"/>
              </a:ext>
            </a:extLst>
          </p:cNvPr>
          <p:cNvSpPr/>
          <p:nvPr/>
        </p:nvSpPr>
        <p:spPr>
          <a:xfrm>
            <a:off x="110836" y="12586433"/>
            <a:ext cx="2148665" cy="800219"/>
          </a:xfrm>
          <a:prstGeom prst="rect">
            <a:avLst/>
          </a:prstGeom>
        </p:spPr>
        <p:txBody>
          <a:bodyPr wrap="none" lIns="182880" tIns="91440" rIns="182880" bIns="91440" anchor="t">
            <a:spAutoFit/>
          </a:bodyPr>
          <a:lstStyle/>
          <a:p>
            <a:r>
              <a:rPr lang="en-US" sz="2000" b="1" dirty="0">
                <a:solidFill>
                  <a:schemeClr val="bg1"/>
                </a:solidFill>
                <a:latin typeface="Proxima Nova"/>
                <a:cs typeface="Proxima Nova"/>
              </a:rPr>
              <a:t>Türkiye</a:t>
            </a:r>
            <a:endParaRPr lang="de-DE" sz="2000" b="1" dirty="0">
              <a:solidFill>
                <a:schemeClr val="bg1"/>
              </a:solidFill>
              <a:latin typeface="Proxima Nova"/>
              <a:cs typeface="Proxima Nova"/>
            </a:endParaRPr>
          </a:p>
          <a:p>
            <a:r>
              <a:rPr lang="nl-NL" sz="2000" b="1" i="1" dirty="0">
                <a:solidFill>
                  <a:schemeClr val="bg1"/>
                </a:solidFill>
                <a:latin typeface="Proxima Nova"/>
                <a:cs typeface="Proxima Nova"/>
              </a:rPr>
              <a:t>@ Engin Yilmaz</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4" name="Rectangle 3">
            <a:extLst>
              <a:ext uri="{FF2B5EF4-FFF2-40B4-BE49-F238E27FC236}">
                <a16:creationId xmlns:a16="http://schemas.microsoft.com/office/drawing/2014/main" id="{A2958A1C-F531-5EE4-6AFB-538918801D71}"/>
              </a:ext>
            </a:extLst>
          </p:cNvPr>
          <p:cNvSpPr/>
          <p:nvPr/>
        </p:nvSpPr>
        <p:spPr>
          <a:xfrm>
            <a:off x="12912437" y="0"/>
            <a:ext cx="11482170" cy="13716000"/>
          </a:xfrm>
          <a:prstGeom prst="rect">
            <a:avLst/>
          </a:prstGeom>
          <a:solidFill>
            <a:srgbClr val="D0C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oogle Shape;68;p2" descr="Image"/>
          <p:cNvPicPr preferRelativeResize="0">
            <a:picLocks noGrp="1"/>
          </p:cNvPicPr>
          <p:nvPr>
            <p:ph type="pic" idx="2"/>
          </p:nvPr>
        </p:nvPicPr>
        <p:blipFill rotWithShape="1">
          <a:blip r:embed="rId3">
            <a:alphaModFix/>
          </a:blip>
          <a:srcRect l="19671" t="20148" r="26815" b="12047"/>
          <a:stretch>
            <a:fillRect/>
          </a:stretch>
        </p:blipFill>
        <p:spPr>
          <a:xfrm>
            <a:off x="13173707" y="4211783"/>
            <a:ext cx="9825986" cy="9337964"/>
          </a:xfrm>
          <a:prstGeom prst="rect">
            <a:avLst/>
          </a:prstGeom>
          <a:noFill/>
          <a:ln>
            <a:noFill/>
          </a:ln>
        </p:spPr>
      </p:pic>
      <p:sp>
        <p:nvSpPr>
          <p:cNvPr id="70" name="Google Shape;70;p2"/>
          <p:cNvSpPr txBox="1">
            <a:spLocks noGrp="1"/>
          </p:cNvSpPr>
          <p:nvPr>
            <p:ph type="title"/>
          </p:nvPr>
        </p:nvSpPr>
        <p:spPr>
          <a:xfrm>
            <a:off x="1689098" y="146050"/>
            <a:ext cx="10693401" cy="228600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234722"/>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Perspectives on Pastoralism</a:t>
            </a:r>
            <a:endParaRPr dirty="0"/>
          </a:p>
        </p:txBody>
      </p:sp>
      <p:sp>
        <p:nvSpPr>
          <p:cNvPr id="71" name="Google Shape;71;p2"/>
          <p:cNvSpPr txBox="1">
            <a:spLocks noGrp="1"/>
          </p:cNvSpPr>
          <p:nvPr>
            <p:ph type="body" idx="1"/>
          </p:nvPr>
        </p:nvSpPr>
        <p:spPr>
          <a:xfrm>
            <a:off x="1689100" y="6076950"/>
            <a:ext cx="10223500" cy="6369050"/>
          </a:xfrm>
          <a:prstGeom prst="rect">
            <a:avLst/>
          </a:prstGeom>
          <a:noFill/>
          <a:ln>
            <a:noFill/>
          </a:ln>
        </p:spPr>
        <p:txBody>
          <a:bodyPr spcFirstLastPara="1" wrap="square" lIns="50800" tIns="50800" rIns="50800" bIns="50800" anchor="ctr" anchorCtr="0">
            <a:normAutofit lnSpcReduction="10000"/>
          </a:bodyPr>
          <a:lstStyle/>
          <a:p>
            <a:pPr marL="228600" indent="-228600">
              <a:lnSpc>
                <a:spcPct val="122500"/>
              </a:lnSpc>
              <a:spcBef>
                <a:spcPts val="0"/>
              </a:spcBef>
              <a:buClr>
                <a:srgbClr val="7E6562"/>
              </a:buClr>
              <a:buSzPts val="4000"/>
              <a:buFont typeface="Proxima Nova"/>
              <a:buChar char="•"/>
            </a:pPr>
            <a:r>
              <a:rPr lang="en-GB" sz="4000" dirty="0">
                <a:solidFill>
                  <a:srgbClr val="7E6562"/>
                </a:solidFill>
                <a:latin typeface="Proxima Nova"/>
                <a:ea typeface="Proxima Nova"/>
                <a:cs typeface="Proxima Nova"/>
                <a:sym typeface="Proxima Nova"/>
              </a:rPr>
              <a:t>Started by Dr. Ann Waters-Bayer and Margareta Lelea</a:t>
            </a:r>
          </a:p>
          <a:p>
            <a:pPr marL="228600" indent="-228600">
              <a:lnSpc>
                <a:spcPct val="122500"/>
              </a:lnSpc>
              <a:spcBef>
                <a:spcPts val="0"/>
              </a:spcBef>
              <a:buClr>
                <a:srgbClr val="7E6562"/>
              </a:buClr>
              <a:buSzPts val="4000"/>
              <a:buFont typeface="Proxima Nova"/>
              <a:buChar char="•"/>
            </a:pPr>
            <a:endParaRPr lang="en-GB" sz="4000" dirty="0">
              <a:solidFill>
                <a:srgbClr val="7E6562"/>
              </a:solidFill>
              <a:latin typeface="Proxima Nova"/>
              <a:ea typeface="Proxima Nova"/>
              <a:cs typeface="Proxima Nova"/>
              <a:sym typeface="Proxima Nova"/>
            </a:endParaRPr>
          </a:p>
          <a:p>
            <a:pPr marL="228600" indent="-228600">
              <a:lnSpc>
                <a:spcPct val="122500"/>
              </a:lnSpc>
              <a:spcBef>
                <a:spcPts val="0"/>
              </a:spcBef>
              <a:buClr>
                <a:srgbClr val="7E6562"/>
              </a:buClr>
              <a:buSzPts val="4000"/>
              <a:buFont typeface="Proxima Nova"/>
              <a:buChar char="•"/>
            </a:pPr>
            <a:r>
              <a:rPr lang="en-GB" sz="4000" dirty="0">
                <a:solidFill>
                  <a:srgbClr val="7E6562"/>
                </a:solidFill>
                <a:latin typeface="Proxima Nova"/>
                <a:ea typeface="Proxima Nova"/>
                <a:cs typeface="Proxima Nova"/>
                <a:sym typeface="Proxima Nova"/>
              </a:rPr>
              <a:t>3 editions (2019, 2022, 2025)</a:t>
            </a:r>
            <a:r>
              <a:rPr lang="en-US" sz="4000" dirty="0">
                <a:solidFill>
                  <a:srgbClr val="7E6562"/>
                </a:solidFill>
                <a:latin typeface="Proxima Nova"/>
                <a:ea typeface="Proxima Nova"/>
                <a:cs typeface="Proxima Nova"/>
                <a:sym typeface="Proxima Nova"/>
              </a:rPr>
              <a:t> </a:t>
            </a:r>
          </a:p>
          <a:p>
            <a:pPr marL="228600" indent="-228600">
              <a:lnSpc>
                <a:spcPct val="122500"/>
              </a:lnSpc>
              <a:spcBef>
                <a:spcPts val="0"/>
              </a:spcBef>
              <a:buClr>
                <a:srgbClr val="7E6562"/>
              </a:buClr>
              <a:buSzPts val="4000"/>
              <a:buFont typeface="Proxima Nova"/>
              <a:buChar char="•"/>
            </a:pPr>
            <a:endParaRPr lang="en-US" sz="4000" dirty="0">
              <a:solidFill>
                <a:srgbClr val="7E6562"/>
              </a:solidFill>
              <a:latin typeface="Proxima Nova"/>
              <a:ea typeface="Proxima Nova"/>
              <a:cs typeface="Proxima Nova"/>
              <a:sym typeface="Proxima Nova"/>
            </a:endParaRPr>
          </a:p>
          <a:p>
            <a:pPr marL="228600" indent="-228600">
              <a:lnSpc>
                <a:spcPct val="122500"/>
              </a:lnSpc>
              <a:spcBef>
                <a:spcPts val="0"/>
              </a:spcBef>
              <a:buClr>
                <a:srgbClr val="7E6562"/>
              </a:buClr>
              <a:buSzPts val="4000"/>
              <a:buFont typeface="Proxima Nova"/>
              <a:buChar char="•"/>
            </a:pPr>
            <a:r>
              <a:rPr lang="en-US" sz="4000" dirty="0">
                <a:solidFill>
                  <a:srgbClr val="7E6562"/>
                </a:solidFill>
                <a:latin typeface="Proxima Nova"/>
                <a:ea typeface="Proxima Nova"/>
                <a:cs typeface="Proxima Nova"/>
                <a:sym typeface="Proxima Nova"/>
              </a:rPr>
              <a:t>Using film to inform the general public about rangelands &amp; pastoralists</a:t>
            </a:r>
          </a:p>
          <a:p>
            <a:pPr marL="228600" indent="-228600">
              <a:lnSpc>
                <a:spcPct val="122500"/>
              </a:lnSpc>
              <a:spcBef>
                <a:spcPts val="0"/>
              </a:spcBef>
              <a:buClr>
                <a:srgbClr val="7E6562"/>
              </a:buClr>
              <a:buSzPts val="4000"/>
              <a:buFont typeface="Proxima Nova"/>
              <a:buChar char="•"/>
            </a:pPr>
            <a:endParaRPr lang="en-US" sz="4000" dirty="0">
              <a:solidFill>
                <a:srgbClr val="7E6562"/>
              </a:solidFill>
              <a:latin typeface="Proxima Nova"/>
              <a:ea typeface="Proxima Nova"/>
              <a:cs typeface="Proxima Nova"/>
              <a:sym typeface="Proxima Nova"/>
            </a:endParaRPr>
          </a:p>
          <a:p>
            <a:pPr marL="228600" indent="-228600">
              <a:lnSpc>
                <a:spcPct val="122500"/>
              </a:lnSpc>
              <a:spcBef>
                <a:spcPts val="0"/>
              </a:spcBef>
              <a:buClr>
                <a:srgbClr val="7E6562"/>
              </a:buClr>
              <a:buSzPts val="4000"/>
              <a:buFont typeface="Proxima Nova"/>
              <a:buChar char="•"/>
            </a:pPr>
            <a:r>
              <a:rPr lang="en-US" sz="4000" dirty="0">
                <a:solidFill>
                  <a:srgbClr val="7E6562"/>
                </a:solidFill>
                <a:latin typeface="Proxima Nova"/>
                <a:ea typeface="Proxima Nova"/>
                <a:cs typeface="Proxima Nova"/>
                <a:sym typeface="Proxima Nova"/>
              </a:rPr>
              <a:t>Film viewings around the world</a:t>
            </a:r>
            <a:endParaRPr lang="en-US" sz="4000" dirty="0"/>
          </a:p>
          <a:p>
            <a:pPr marL="0" indent="0">
              <a:lnSpc>
                <a:spcPct val="122500"/>
              </a:lnSpc>
              <a:spcBef>
                <a:spcPts val="0"/>
              </a:spcBef>
              <a:buClr>
                <a:srgbClr val="7E6562"/>
              </a:buClr>
              <a:buSzPts val="4000"/>
              <a:buNone/>
            </a:pPr>
            <a:endParaRPr lang="en-US" sz="4000" dirty="0">
              <a:solidFill>
                <a:srgbClr val="7E6562"/>
              </a:solidFill>
              <a:latin typeface="Proxima Nova"/>
              <a:ea typeface="Proxima Nova"/>
              <a:cs typeface="Proxima Nova"/>
              <a:sym typeface="Proxima Nova"/>
            </a:endParaRPr>
          </a:p>
        </p:txBody>
      </p:sp>
      <p:pic>
        <p:nvPicPr>
          <p:cNvPr id="72" name="Google Shape;72;p2" descr="Image"/>
          <p:cNvPicPr preferRelativeResize="0"/>
          <p:nvPr/>
        </p:nvPicPr>
        <p:blipFill rotWithShape="1">
          <a:blip r:embed="rId4">
            <a:alphaModFix amt="74727"/>
          </a:blip>
          <a:srcRect/>
          <a:stretch/>
        </p:blipFill>
        <p:spPr>
          <a:xfrm>
            <a:off x="23173916" y="-1096189"/>
            <a:ext cx="1220690" cy="15908378"/>
          </a:xfrm>
          <a:prstGeom prst="rect">
            <a:avLst/>
          </a:prstGeom>
          <a:noFill/>
          <a:ln>
            <a:noFill/>
          </a:ln>
        </p:spPr>
      </p:pic>
      <p:pic>
        <p:nvPicPr>
          <p:cNvPr id="74" name="Google Shape;74;p2"/>
          <p:cNvPicPr preferRelativeResize="0"/>
          <p:nvPr/>
        </p:nvPicPr>
        <p:blipFill>
          <a:blip r:embed="rId5">
            <a:alphaModFix/>
          </a:blip>
          <a:stretch>
            <a:fillRect/>
          </a:stretch>
        </p:blipFill>
        <p:spPr>
          <a:xfrm>
            <a:off x="17222596" y="187759"/>
            <a:ext cx="5777097" cy="3788598"/>
          </a:xfrm>
          <a:prstGeom prst="rect">
            <a:avLst/>
          </a:prstGeom>
          <a:noFill/>
          <a:ln>
            <a:noFill/>
          </a:ln>
        </p:spPr>
      </p:pic>
      <p:sp>
        <p:nvSpPr>
          <p:cNvPr id="75" name="Google Shape;75;p2"/>
          <p:cNvSpPr txBox="1"/>
          <p:nvPr/>
        </p:nvSpPr>
        <p:spPr>
          <a:xfrm>
            <a:off x="13173707" y="182989"/>
            <a:ext cx="3874666" cy="3788599"/>
          </a:xfrm>
          <a:prstGeom prst="rect">
            <a:avLst/>
          </a:prstGeom>
          <a:solidFill>
            <a:srgbClr val="D5D5D5">
              <a:alpha val="89804"/>
            </a:srgbClr>
          </a:solidFill>
          <a:ln>
            <a:noFill/>
          </a:ln>
          <a:effectLst/>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a:solidFill>
                  <a:srgbClr val="595959"/>
                </a:solidFill>
                <a:latin typeface="Proxima Nova" panose="020B0604020202020204" charset="0"/>
                <a:ea typeface="Helvetica Neue"/>
                <a:cs typeface="Helvetica Neue"/>
                <a:sym typeface="Helvetica Neue"/>
              </a:rPr>
              <a:t>We are grateful to Ann, who leads by example and is a dedicated, passionate advocate for rangelands and pastoralists.</a:t>
            </a:r>
            <a:endParaRPr sz="3200" dirty="0">
              <a:solidFill>
                <a:srgbClr val="595959"/>
              </a:solidFill>
              <a:latin typeface="Proxima Nova" panose="020B0604020202020204" charset="0"/>
              <a:ea typeface="Helvetica Neue"/>
              <a:cs typeface="Helvetica Neue"/>
              <a:sym typeface="Helvetica Neue"/>
            </a:endParaRPr>
          </a:p>
        </p:txBody>
      </p:sp>
      <p:sp>
        <p:nvSpPr>
          <p:cNvPr id="3" name="Google Shape;70;p2">
            <a:extLst>
              <a:ext uri="{FF2B5EF4-FFF2-40B4-BE49-F238E27FC236}">
                <a16:creationId xmlns:a16="http://schemas.microsoft.com/office/drawing/2014/main" id="{D9F19371-44CA-7035-CB7F-C6B19F61CF1D}"/>
              </a:ext>
            </a:extLst>
          </p:cNvPr>
          <p:cNvSpPr txBox="1">
            <a:spLocks/>
          </p:cNvSpPr>
          <p:nvPr/>
        </p:nvSpPr>
        <p:spPr>
          <a:xfrm>
            <a:off x="1696281" y="1403350"/>
            <a:ext cx="10693401" cy="2286000"/>
          </a:xfrm>
          <a:prstGeom prst="rect">
            <a:avLst/>
          </a:prstGeom>
          <a:noFill/>
          <a:ln>
            <a:noFill/>
          </a:ln>
        </p:spPr>
        <p:txBody>
          <a:bodyPr spcFirstLastPara="1" wrap="square" lIns="50800" tIns="50800" rIns="50800" bIns="50800" anchor="ctr" anchorCtr="0">
            <a:normAutofit fontScale="90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9pPr>
          </a:lstStyle>
          <a:p>
            <a:pPr algn="l">
              <a:lnSpc>
                <a:spcPct val="234722"/>
              </a:lnSpc>
              <a:buClr>
                <a:srgbClr val="878E8D"/>
              </a:buClr>
              <a:buSzPts val="8000"/>
              <a:buFont typeface="Proxima Nova"/>
              <a:buNone/>
            </a:pPr>
            <a:r>
              <a:rPr lang="en-GB" sz="7200" dirty="0">
                <a:solidFill>
                  <a:srgbClr val="878E8D"/>
                </a:solidFill>
                <a:latin typeface="Proxima Nova"/>
                <a:ea typeface="Proxima Nova"/>
                <a:cs typeface="Proxima Nova"/>
                <a:sym typeface="Proxima Nova"/>
              </a:rPr>
              <a:t>Film Festival (PPFF)</a:t>
            </a:r>
            <a:endParaRPr lang="en-GB" dirty="0"/>
          </a:p>
        </p:txBody>
      </p:sp>
      <p:sp>
        <p:nvSpPr>
          <p:cNvPr id="2" name="Google Shape;130;g35dde3601c9_0_28">
            <a:extLst>
              <a:ext uri="{FF2B5EF4-FFF2-40B4-BE49-F238E27FC236}">
                <a16:creationId xmlns:a16="http://schemas.microsoft.com/office/drawing/2014/main" id="{82FE6378-9392-CC29-363F-7886F29A4069}"/>
              </a:ext>
            </a:extLst>
          </p:cNvPr>
          <p:cNvSpPr txBox="1"/>
          <p:nvPr/>
        </p:nvSpPr>
        <p:spPr>
          <a:xfrm>
            <a:off x="13379427" y="12734208"/>
            <a:ext cx="4224354" cy="79403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effectLst>
                  <a:outerShdw blurRad="38100" dist="38100" dir="2700000" algn="tl">
                    <a:srgbClr val="000000">
                      <a:alpha val="43137"/>
                    </a:srgbClr>
                  </a:outerShdw>
                </a:effectLst>
                <a:latin typeface="Arial"/>
                <a:ea typeface="Arial"/>
                <a:cs typeface="Arial"/>
                <a:sym typeface="Arial"/>
              </a:rPr>
              <a:t>©Wendy Sheehan</a:t>
            </a:r>
            <a:endParaRPr sz="2400" b="1" i="1" u="none" strike="noStrike" cap="none" dirty="0">
              <a:solidFill>
                <a:srgbClr val="FFFFFF"/>
              </a:solidFill>
              <a:effectLst>
                <a:outerShdw blurRad="38100" dist="38100" dir="2700000" algn="tl">
                  <a:srgbClr val="000000">
                    <a:alpha val="43137"/>
                  </a:srgbClr>
                </a:outerShdw>
              </a:effectLs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Helvetica Neue"/>
              <a:buNone/>
            </a:pPr>
            <a:endParaRPr sz="1200" b="1" i="0" u="none" strike="noStrike" cap="none" dirty="0">
              <a:solidFill>
                <a:schemeClr val="lt1"/>
              </a:solidFill>
              <a:effectLst>
                <a:outerShdw blurRad="38100" dist="38100" dir="2700000" algn="tl">
                  <a:srgbClr val="000000">
                    <a:alpha val="43137"/>
                  </a:srgbClr>
                </a:outerShdw>
              </a:effectLs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8" descr="A person looking at a flock of sheep on a hill&#10;&#10;Description automatically generated with medium confidence"/>
          <p:cNvPicPr preferRelativeResize="0"/>
          <p:nvPr/>
        </p:nvPicPr>
        <p:blipFill rotWithShape="1">
          <a:blip r:embed="rId3">
            <a:alphaModFix/>
          </a:blip>
          <a:srcRect l="-1" t="8783" r="242" b="16564"/>
          <a:stretch>
            <a:fillRect/>
          </a:stretch>
        </p:blipFill>
        <p:spPr>
          <a:xfrm>
            <a:off x="-18272" y="1"/>
            <a:ext cx="24402272" cy="13716000"/>
          </a:xfrm>
          <a:prstGeom prst="rect">
            <a:avLst/>
          </a:prstGeom>
          <a:noFill/>
          <a:ln>
            <a:noFill/>
          </a:ln>
        </p:spPr>
      </p:pic>
      <p:sp>
        <p:nvSpPr>
          <p:cNvPr id="2" name="Rectangle 1">
            <a:extLst>
              <a:ext uri="{FF2B5EF4-FFF2-40B4-BE49-F238E27FC236}">
                <a16:creationId xmlns:a16="http://schemas.microsoft.com/office/drawing/2014/main" id="{982CD80B-5EDB-674F-5364-F9C68D6B1A18}"/>
              </a:ext>
            </a:extLst>
          </p:cNvPr>
          <p:cNvSpPr/>
          <p:nvPr/>
        </p:nvSpPr>
        <p:spPr>
          <a:xfrm>
            <a:off x="-62604" y="914400"/>
            <a:ext cx="24446603" cy="3173506"/>
          </a:xfrm>
          <a:prstGeom prst="rect">
            <a:avLst/>
          </a:prstGeom>
          <a:solidFill>
            <a:schemeClr val="tx2">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Google Shape;85;p8"/>
          <p:cNvSpPr txBox="1">
            <a:spLocks noGrp="1"/>
          </p:cNvSpPr>
          <p:nvPr>
            <p:ph type="title"/>
          </p:nvPr>
        </p:nvSpPr>
        <p:spPr>
          <a:xfrm>
            <a:off x="0" y="1597506"/>
            <a:ext cx="24383999" cy="2257735"/>
          </a:xfrm>
          <a:prstGeom prst="rect">
            <a:avLst/>
          </a:prstGeom>
          <a:noFill/>
          <a:ln>
            <a:noFill/>
          </a:ln>
        </p:spPr>
        <p:txBody>
          <a:bodyPr spcFirstLastPara="1" wrap="square" lIns="50800" tIns="50800" rIns="50800" bIns="50800" anchor="ctr" anchorCtr="0">
            <a:noAutofit/>
          </a:bodyPr>
          <a:lstStyle/>
          <a:p>
            <a:pPr marL="0" lvl="0" indent="0" algn="l" rtl="0">
              <a:lnSpc>
                <a:spcPct val="234722"/>
              </a:lnSpc>
              <a:spcBef>
                <a:spcPts val="0"/>
              </a:spcBef>
              <a:spcAft>
                <a:spcPts val="0"/>
              </a:spcAft>
              <a:buClr>
                <a:srgbClr val="FFFFFF"/>
              </a:buClr>
              <a:buSzPts val="7200"/>
              <a:buFont typeface="Proxima Nova"/>
              <a:buNone/>
            </a:pPr>
            <a:r>
              <a:rPr lang="en-GB" sz="7200" i="1" dirty="0">
                <a:solidFill>
                  <a:schemeClr val="bg1"/>
                </a:solidFill>
                <a:latin typeface="Proxima Nova"/>
                <a:ea typeface="Proxima Nova"/>
                <a:cs typeface="Proxima Nova"/>
                <a:sym typeface="Proxima Nova"/>
              </a:rPr>
              <a:t>   Produce food &amp; fibre while maintaining biodiversity</a:t>
            </a:r>
            <a:endParaRPr sz="7200" i="1" cap="none" dirty="0">
              <a:solidFill>
                <a:schemeClr val="bg1"/>
              </a:solidFill>
              <a:latin typeface="Proxima Nova"/>
              <a:ea typeface="Proxima Nova"/>
              <a:cs typeface="Proxima Nova"/>
              <a:sym typeface="Proxima Nova"/>
            </a:endParaRPr>
          </a:p>
        </p:txBody>
      </p:sp>
      <p:sp>
        <p:nvSpPr>
          <p:cNvPr id="81" name="Google Shape;81;p8"/>
          <p:cNvSpPr txBox="1">
            <a:spLocks noGrp="1"/>
          </p:cNvSpPr>
          <p:nvPr>
            <p:ph type="title"/>
          </p:nvPr>
        </p:nvSpPr>
        <p:spPr>
          <a:xfrm>
            <a:off x="520700" y="591668"/>
            <a:ext cx="21801418" cy="1676400"/>
          </a:xfrm>
          <a:prstGeom prst="rect">
            <a:avLst/>
          </a:prstGeom>
          <a:noFill/>
          <a:ln>
            <a:noFill/>
          </a:ln>
        </p:spPr>
        <p:txBody>
          <a:bodyPr spcFirstLastPara="1" wrap="square" lIns="50800" tIns="50800" rIns="50800" bIns="50800" anchor="ctr" anchorCtr="0">
            <a:noAutofit/>
          </a:bodyPr>
          <a:lstStyle/>
          <a:p>
            <a:pPr marL="0" lvl="0" indent="0" algn="l" rtl="0">
              <a:lnSpc>
                <a:spcPct val="234722"/>
              </a:lnSpc>
              <a:spcBef>
                <a:spcPts val="0"/>
              </a:spcBef>
              <a:spcAft>
                <a:spcPts val="0"/>
              </a:spcAft>
              <a:buClr>
                <a:srgbClr val="FFFFFF"/>
              </a:buClr>
              <a:buSzPts val="7200"/>
              <a:buFont typeface="Proxima Nova"/>
              <a:buNone/>
            </a:pPr>
            <a:r>
              <a:rPr lang="en-GB" sz="8800" dirty="0">
                <a:solidFill>
                  <a:schemeClr val="bg1"/>
                </a:solidFill>
                <a:latin typeface="Proxima Nova"/>
                <a:ea typeface="Proxima Nova"/>
                <a:cs typeface="Proxima Nova"/>
                <a:sym typeface="Proxima Nova"/>
              </a:rPr>
              <a:t>Benefits of ecosystem-appropriate grazing:</a:t>
            </a:r>
            <a:endParaRPr sz="8800" cap="none" dirty="0">
              <a:solidFill>
                <a:schemeClr val="bg1"/>
              </a:solidFill>
              <a:latin typeface="Proxima Nova"/>
              <a:ea typeface="Proxima Nova"/>
              <a:cs typeface="Proxima Nova"/>
              <a:sym typeface="Proxima Nova"/>
            </a:endParaRPr>
          </a:p>
        </p:txBody>
      </p:sp>
      <p:pic>
        <p:nvPicPr>
          <p:cNvPr id="82" name="Google Shape;82;p8" descr="Image"/>
          <p:cNvPicPr preferRelativeResize="0"/>
          <p:nvPr/>
        </p:nvPicPr>
        <p:blipFill rotWithShape="1">
          <a:blip r:embed="rId4">
            <a:alphaModFix/>
          </a:blip>
          <a:srcRect/>
          <a:stretch/>
        </p:blipFill>
        <p:spPr>
          <a:xfrm>
            <a:off x="23256377" y="6400800"/>
            <a:ext cx="1041401" cy="914400"/>
          </a:xfrm>
          <a:prstGeom prst="rect">
            <a:avLst/>
          </a:prstGeom>
          <a:noFill/>
          <a:ln>
            <a:noFill/>
          </a:ln>
        </p:spPr>
      </p:pic>
      <p:sp>
        <p:nvSpPr>
          <p:cNvPr id="84" name="Google Shape;84;p8"/>
          <p:cNvSpPr txBox="1"/>
          <p:nvPr/>
        </p:nvSpPr>
        <p:spPr>
          <a:xfrm>
            <a:off x="352257" y="1288949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b="1" i="1" u="none" strike="noStrike" cap="none" dirty="0">
                <a:solidFill>
                  <a:srgbClr val="FFFFFF"/>
                </a:solidFill>
                <a:latin typeface="Proxima Nova" panose="020B0604020202020204" charset="0"/>
                <a:sym typeface="Arial"/>
              </a:rPr>
              <a:t>© Stamos Abatis </a:t>
            </a:r>
            <a:endParaRPr sz="2000" b="1" i="1" u="none" strike="noStrike" cap="none" dirty="0">
              <a:solidFill>
                <a:srgbClr val="FFFFFF"/>
              </a:solidFill>
              <a:latin typeface="Proxima Nova" panose="020B0604020202020204" charset="0"/>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1"/>
          <p:cNvSpPr txBox="1">
            <a:spLocks noGrp="1"/>
          </p:cNvSpPr>
          <p:nvPr>
            <p:ph type="title"/>
          </p:nvPr>
        </p:nvSpPr>
        <p:spPr>
          <a:xfrm>
            <a:off x="704850" y="395357"/>
            <a:ext cx="12192000" cy="3779078"/>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a:solidFill>
                  <a:srgbClr val="878E8D"/>
                </a:solidFill>
                <a:latin typeface="Proxima Nova"/>
                <a:ea typeface="Proxima Nova"/>
                <a:cs typeface="Proxima Nova"/>
                <a:sym typeface="Proxima Nova"/>
              </a:rPr>
              <a:t>Mongolia</a:t>
            </a:r>
            <a:endParaRPr sz="7200" cap="none">
              <a:solidFill>
                <a:srgbClr val="878E8D"/>
              </a:solidFill>
              <a:latin typeface="Proxima Nova"/>
              <a:ea typeface="Proxima Nova"/>
              <a:cs typeface="Proxima Nova"/>
              <a:sym typeface="Proxima Nova"/>
            </a:endParaRPr>
          </a:p>
        </p:txBody>
      </p:sp>
      <p:sp>
        <p:nvSpPr>
          <p:cNvPr id="100" name="Google Shape;100;p11"/>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A common right: Mongolia</a:t>
            </a:r>
            <a:endParaRPr dirty="0"/>
          </a:p>
          <a:p>
            <a:pPr marL="558800" lvl="0" indent="-558800" algn="l" rtl="0">
              <a:lnSpc>
                <a:spcPct val="120000"/>
              </a:lnSpc>
              <a:spcBef>
                <a:spcPts val="120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GB" sz="4000" dirty="0">
                <a:solidFill>
                  <a:srgbClr val="7E6562"/>
                </a:solidFill>
                <a:latin typeface="Proxima Nova"/>
                <a:ea typeface="Proxima Nova"/>
                <a:cs typeface="Proxima Nova"/>
                <a:sym typeface="Proxima Nova"/>
              </a:rPr>
              <a:t>Land Rights Now</a:t>
            </a: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2016</a:t>
            </a:r>
          </a:p>
          <a:p>
            <a:pPr marL="558800" lvl="0" indent="-495300" algn="l" rtl="0">
              <a:lnSpc>
                <a:spcPct val="120000"/>
              </a:lnSpc>
              <a:spcBef>
                <a:spcPts val="1200"/>
              </a:spcBef>
              <a:spcAft>
                <a:spcPts val="0"/>
              </a:spcAft>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Length</a:t>
            </a:r>
            <a:r>
              <a:rPr lang="en-GB" sz="4000" dirty="0">
                <a:solidFill>
                  <a:srgbClr val="7E6562"/>
                </a:solidFill>
                <a:latin typeface="Proxima Nova"/>
                <a:ea typeface="Proxima Nova"/>
                <a:cs typeface="Proxima Nova"/>
                <a:sym typeface="Proxima Nova"/>
              </a:rPr>
              <a:t>: 6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u="sng" dirty="0">
                <a:solidFill>
                  <a:schemeClr val="hlink"/>
                </a:solidFill>
                <a:latin typeface="Proxima Nova"/>
                <a:ea typeface="Proxima Nova"/>
                <a:cs typeface="Proxima Nova"/>
                <a:sym typeface="Proxima Nova"/>
                <a:hlinkClick r:id="rId3"/>
              </a:rPr>
              <a:t>YouTube link</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pic>
        <p:nvPicPr>
          <p:cNvPr id="101" name="Google Shape;101;p11"/>
          <p:cNvPicPr preferRelativeResize="0"/>
          <p:nvPr/>
        </p:nvPicPr>
        <p:blipFill rotWithShape="1">
          <a:blip r:embed="rId4">
            <a:alphaModFix/>
          </a:blip>
          <a:srcRect l="-1" r="42328" b="404"/>
          <a:stretch>
            <a:fillRect/>
          </a:stretch>
        </p:blipFill>
        <p:spPr>
          <a:xfrm>
            <a:off x="13256833" y="0"/>
            <a:ext cx="11123405" cy="13716000"/>
          </a:xfrm>
          <a:prstGeom prst="rect">
            <a:avLst/>
          </a:prstGeom>
          <a:noFill/>
          <a:ln>
            <a:noFill/>
          </a:ln>
        </p:spPr>
      </p:pic>
      <p:sp>
        <p:nvSpPr>
          <p:cNvPr id="103" name="Google Shape;103;p11"/>
          <p:cNvSpPr txBox="1"/>
          <p:nvPr/>
        </p:nvSpPr>
        <p:spPr>
          <a:xfrm>
            <a:off x="13489981" y="12761429"/>
            <a:ext cx="24756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b="1" u="none" strike="noStrike" cap="none" dirty="0">
                <a:solidFill>
                  <a:srgbClr val="FFFFFF"/>
                </a:solidFill>
                <a:latin typeface="Proxima Nova" panose="020B0604020202020204" charset="0"/>
                <a:sym typeface="Arial"/>
              </a:rPr>
              <a:t>Mongolia</a:t>
            </a:r>
          </a:p>
          <a:p>
            <a:pPr marL="0" marR="0" lvl="0" indent="0" algn="l" rtl="0">
              <a:lnSpc>
                <a:spcPct val="115000"/>
              </a:lnSpc>
              <a:spcBef>
                <a:spcPts val="0"/>
              </a:spcBef>
              <a:spcAft>
                <a:spcPts val="0"/>
              </a:spcAft>
              <a:buClr>
                <a:srgbClr val="FFFFFF"/>
              </a:buClr>
              <a:buSzPts val="1200"/>
              <a:buFont typeface="Arial"/>
              <a:buNone/>
            </a:pPr>
            <a:r>
              <a:rPr lang="en-GB" sz="2000" b="1" i="1" u="none" strike="noStrike" cap="none" dirty="0">
                <a:solidFill>
                  <a:srgbClr val="FFFFFF"/>
                </a:solidFill>
                <a:latin typeface="Proxima Nova" panose="020B0604020202020204" charset="0"/>
                <a:sym typeface="Arial"/>
              </a:rPr>
              <a:t>© Marc Foggin</a:t>
            </a:r>
            <a:endParaRPr sz="2000" b="1" i="1" u="none" strike="noStrike" cap="none" dirty="0">
              <a:solidFill>
                <a:srgbClr val="FFFFFF"/>
              </a:solidFill>
              <a:latin typeface="Proxima Nova" panose="020B0604020202020204" charset="0"/>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35dde3601c9_0_56"/>
          <p:cNvSpPr txBox="1">
            <a:spLocks noGrp="1"/>
          </p:cNvSpPr>
          <p:nvPr>
            <p:ph type="title"/>
          </p:nvPr>
        </p:nvSpPr>
        <p:spPr>
          <a:xfrm>
            <a:off x="704850" y="395357"/>
            <a:ext cx="12192000" cy="3779100"/>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a:solidFill>
                  <a:srgbClr val="878E8D"/>
                </a:solidFill>
                <a:latin typeface="Proxima Nova"/>
                <a:ea typeface="Proxima Nova"/>
                <a:cs typeface="Proxima Nova"/>
                <a:sym typeface="Proxima Nova"/>
              </a:rPr>
              <a:t>Spain</a:t>
            </a:r>
            <a:endParaRPr sz="7200" cap="none">
              <a:solidFill>
                <a:srgbClr val="878E8D"/>
              </a:solidFill>
              <a:latin typeface="Proxima Nova"/>
              <a:ea typeface="Proxima Nova"/>
              <a:cs typeface="Proxima Nova"/>
              <a:sym typeface="Proxima Nova"/>
            </a:endParaRPr>
          </a:p>
        </p:txBody>
      </p:sp>
      <p:sp>
        <p:nvSpPr>
          <p:cNvPr id="145" name="Google Shape;145;g35dde3601c9_0_56"/>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The path to nature</a:t>
            </a:r>
            <a:endParaRPr dirty="0"/>
          </a:p>
          <a:p>
            <a:pPr marL="558800" lvl="0" indent="-558800" algn="l" rtl="0">
              <a:lnSpc>
                <a:spcPct val="120000"/>
              </a:lnSpc>
              <a:spcBef>
                <a:spcPts val="120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GB" sz="4000" dirty="0">
                <a:solidFill>
                  <a:srgbClr val="7E6562"/>
                </a:solidFill>
                <a:highlight>
                  <a:srgbClr val="FFFFFF"/>
                </a:highlight>
                <a:latin typeface="Proxima Nova"/>
                <a:ea typeface="Proxima Nova"/>
                <a:cs typeface="Proxima Nova"/>
                <a:sym typeface="Proxima Nova"/>
              </a:rPr>
              <a:t>Ellen </a:t>
            </a:r>
            <a:r>
              <a:rPr lang="en-GB" sz="4000" dirty="0" err="1">
                <a:solidFill>
                  <a:srgbClr val="7E6562"/>
                </a:solidFill>
                <a:highlight>
                  <a:srgbClr val="FFFFFF"/>
                </a:highlight>
                <a:latin typeface="Proxima Nova"/>
                <a:ea typeface="Proxima Nova"/>
                <a:cs typeface="Proxima Nova"/>
                <a:sym typeface="Proxima Nova"/>
              </a:rPr>
              <a:t>Windemuth</a:t>
            </a: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2023</a:t>
            </a:r>
          </a:p>
          <a:p>
            <a:pPr marL="558800" lvl="0" indent="-495300">
              <a:lnSpc>
                <a:spcPct val="120000"/>
              </a:lnSpc>
              <a:spcBef>
                <a:spcPts val="1200"/>
              </a:spcBef>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Length</a:t>
            </a:r>
            <a:r>
              <a:rPr lang="en-GB" sz="4000" dirty="0">
                <a:solidFill>
                  <a:srgbClr val="7E6562"/>
                </a:solidFill>
                <a:latin typeface="Proxima Nova"/>
                <a:ea typeface="Proxima Nova"/>
                <a:cs typeface="Proxima Nova"/>
                <a:sym typeface="Proxima Nova"/>
              </a:rPr>
              <a:t>: 11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u="sng" dirty="0">
                <a:solidFill>
                  <a:schemeClr val="hlink"/>
                </a:solidFill>
                <a:latin typeface="Proxima Nova"/>
                <a:ea typeface="Proxima Nova"/>
                <a:cs typeface="Proxima Nova"/>
                <a:sym typeface="Proxima Nova"/>
                <a:hlinkClick r:id="rId3"/>
              </a:rPr>
              <a:t>YouTube link</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pic>
        <p:nvPicPr>
          <p:cNvPr id="146" name="Google Shape;146;g35dde3601c9_0_56"/>
          <p:cNvPicPr preferRelativeResize="0"/>
          <p:nvPr/>
        </p:nvPicPr>
        <p:blipFill rotWithShape="1">
          <a:blip r:embed="rId4">
            <a:alphaModFix/>
          </a:blip>
          <a:srcRect l="10555" r="35420"/>
          <a:stretch>
            <a:fillRect/>
          </a:stretch>
        </p:blipFill>
        <p:spPr>
          <a:xfrm>
            <a:off x="13227202" y="-12097"/>
            <a:ext cx="11156798" cy="13771710"/>
          </a:xfrm>
          <a:prstGeom prst="rect">
            <a:avLst/>
          </a:prstGeom>
          <a:noFill/>
          <a:ln>
            <a:noFill/>
          </a:ln>
        </p:spPr>
      </p:pic>
      <p:sp>
        <p:nvSpPr>
          <p:cNvPr id="148" name="Google Shape;148;g35dde3601c9_0_56"/>
          <p:cNvSpPr txBox="1"/>
          <p:nvPr/>
        </p:nvSpPr>
        <p:spPr>
          <a:xfrm>
            <a:off x="13522009" y="12634808"/>
            <a:ext cx="29544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u="none" strike="noStrike" cap="none" dirty="0">
                <a:solidFill>
                  <a:srgbClr val="FFFFFF"/>
                </a:solidFill>
                <a:latin typeface="Proxima Nova" panose="020B0604020202020204" charset="0"/>
                <a:sym typeface="Arial"/>
              </a:rPr>
              <a:t>Spain</a:t>
            </a:r>
          </a:p>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Katy Gomez Catalina</a:t>
            </a:r>
            <a:endParaRPr sz="2000" b="1" i="1" u="none" strike="noStrike" cap="none" dirty="0">
              <a:solidFill>
                <a:srgbClr val="FFFFFF"/>
              </a:solidFill>
              <a:latin typeface="Proxima Nova" panose="020B0604020202020204" charset="0"/>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3" name="Picture 2">
            <a:extLst>
              <a:ext uri="{FF2B5EF4-FFF2-40B4-BE49-F238E27FC236}">
                <a16:creationId xmlns:a16="http://schemas.microsoft.com/office/drawing/2014/main" id="{984188D0-ED34-735F-DFA7-E5430C834941}"/>
              </a:ext>
            </a:extLst>
          </p:cNvPr>
          <p:cNvPicPr>
            <a:picLocks noChangeAspect="1"/>
          </p:cNvPicPr>
          <p:nvPr/>
        </p:nvPicPr>
        <p:blipFill>
          <a:blip r:embed="rId3"/>
          <a:srcRect l="15911" r="23401"/>
          <a:stretch>
            <a:fillRect/>
          </a:stretch>
        </p:blipFill>
        <p:spPr>
          <a:xfrm>
            <a:off x="13256826" y="-1"/>
            <a:ext cx="11127174" cy="13741983"/>
          </a:xfrm>
          <a:prstGeom prst="rect">
            <a:avLst/>
          </a:prstGeom>
        </p:spPr>
      </p:pic>
      <p:sp>
        <p:nvSpPr>
          <p:cNvPr id="109" name="Google Shape;109;g35dde3601c9_0_9"/>
          <p:cNvSpPr txBox="1">
            <a:spLocks noGrp="1"/>
          </p:cNvSpPr>
          <p:nvPr>
            <p:ph type="title"/>
          </p:nvPr>
        </p:nvSpPr>
        <p:spPr>
          <a:xfrm>
            <a:off x="704850" y="395357"/>
            <a:ext cx="12192000" cy="3779100"/>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a:solidFill>
                  <a:srgbClr val="878E8D"/>
                </a:solidFill>
                <a:latin typeface="Proxima Nova"/>
                <a:ea typeface="Proxima Nova"/>
                <a:cs typeface="Proxima Nova"/>
                <a:sym typeface="Proxima Nova"/>
              </a:rPr>
              <a:t>Kenya</a:t>
            </a:r>
            <a:endParaRPr sz="7200" cap="none">
              <a:solidFill>
                <a:srgbClr val="878E8D"/>
              </a:solidFill>
              <a:latin typeface="Proxima Nova"/>
              <a:ea typeface="Proxima Nova"/>
              <a:cs typeface="Proxima Nova"/>
              <a:sym typeface="Proxima Nova"/>
            </a:endParaRPr>
          </a:p>
        </p:txBody>
      </p:sp>
      <p:sp>
        <p:nvSpPr>
          <p:cNvPr id="110" name="Google Shape;110;g35dde3601c9_0_9"/>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Developments on Pastoral Rangeland Contestation and Conflict</a:t>
            </a:r>
            <a:endParaRPr dirty="0"/>
          </a:p>
          <a:p>
            <a:pPr marL="558800" lvl="0" indent="-558800" algn="l" rtl="0">
              <a:lnSpc>
                <a:spcPct val="120000"/>
              </a:lnSpc>
              <a:spcBef>
                <a:spcPts val="120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GB" sz="4000" dirty="0">
                <a:solidFill>
                  <a:srgbClr val="7E6562"/>
                </a:solidFill>
                <a:latin typeface="Proxima Nova"/>
                <a:ea typeface="Proxima Nova"/>
                <a:cs typeface="Proxima Nova"/>
                <a:sym typeface="Proxima Nova"/>
              </a:rPr>
              <a:t>Victor </a:t>
            </a:r>
            <a:r>
              <a:rPr lang="en-GB" sz="4000" dirty="0" err="1">
                <a:solidFill>
                  <a:srgbClr val="7E6562"/>
                </a:solidFill>
                <a:latin typeface="Proxima Nova"/>
                <a:ea typeface="Proxima Nova"/>
                <a:cs typeface="Proxima Nova"/>
                <a:sym typeface="Proxima Nova"/>
              </a:rPr>
              <a:t>Avico</a:t>
            </a: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2024</a:t>
            </a:r>
          </a:p>
          <a:p>
            <a:pPr marL="558800" lvl="0" indent="-495300">
              <a:lnSpc>
                <a:spcPct val="120000"/>
              </a:lnSpc>
              <a:spcBef>
                <a:spcPts val="1200"/>
              </a:spcBef>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Length</a:t>
            </a:r>
            <a:r>
              <a:rPr lang="en-GB" sz="4000" dirty="0">
                <a:solidFill>
                  <a:srgbClr val="7E6562"/>
                </a:solidFill>
                <a:latin typeface="Proxima Nova"/>
                <a:ea typeface="Proxima Nova"/>
                <a:cs typeface="Proxima Nova"/>
                <a:sym typeface="Proxima Nova"/>
              </a:rPr>
              <a:t>: 6 min</a:t>
            </a:r>
            <a:endParaRPr lang="en-US"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lang="en-US"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u="sng" dirty="0">
                <a:solidFill>
                  <a:schemeClr val="hlink"/>
                </a:solidFill>
                <a:latin typeface="Proxima Nova"/>
                <a:ea typeface="Proxima Nova"/>
                <a:cs typeface="Proxima Nova"/>
                <a:sym typeface="Proxima Nova"/>
                <a:hlinkClick r:id="rId4"/>
              </a:rPr>
              <a:t>YouTube link</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12" name="Google Shape;112;g35dde3601c9_0_9"/>
          <p:cNvSpPr txBox="1"/>
          <p:nvPr/>
        </p:nvSpPr>
        <p:spPr>
          <a:xfrm>
            <a:off x="13556113" y="12634808"/>
            <a:ext cx="29544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u="none" strike="noStrike" cap="none" dirty="0">
                <a:solidFill>
                  <a:srgbClr val="FFFFFF"/>
                </a:solidFill>
                <a:latin typeface="Proxima Nova" panose="020B0604020202020204" charset="0"/>
                <a:sym typeface="Arial"/>
              </a:rPr>
              <a:t>Kenya</a:t>
            </a:r>
          </a:p>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Hans Peter-Liniger</a:t>
            </a:r>
            <a:endParaRPr sz="2000" b="1" i="1" u="none" strike="noStrike" cap="none" dirty="0">
              <a:solidFill>
                <a:srgbClr val="FFFFFF"/>
              </a:solidFill>
              <a:latin typeface="Proxima Nova" panose="020B0604020202020204" charset="0"/>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4" name="Picture 3">
            <a:extLst>
              <a:ext uri="{FF2B5EF4-FFF2-40B4-BE49-F238E27FC236}">
                <a16:creationId xmlns:a16="http://schemas.microsoft.com/office/drawing/2014/main" id="{C67355B0-F916-3C00-6026-B688D21D2484}"/>
              </a:ext>
            </a:extLst>
          </p:cNvPr>
          <p:cNvPicPr>
            <a:picLocks noChangeAspect="1"/>
          </p:cNvPicPr>
          <p:nvPr/>
        </p:nvPicPr>
        <p:blipFill>
          <a:blip r:embed="rId3"/>
          <a:srcRect l="35667" r="10241"/>
          <a:stretch>
            <a:fillRect/>
          </a:stretch>
        </p:blipFill>
        <p:spPr>
          <a:xfrm>
            <a:off x="13256825" y="-2"/>
            <a:ext cx="11123414" cy="13716001"/>
          </a:xfrm>
          <a:prstGeom prst="rect">
            <a:avLst/>
          </a:prstGeom>
        </p:spPr>
      </p:pic>
      <p:sp>
        <p:nvSpPr>
          <p:cNvPr id="136" name="Google Shape;136;g35dde3601c9_0_36"/>
          <p:cNvSpPr txBox="1">
            <a:spLocks noGrp="1"/>
          </p:cNvSpPr>
          <p:nvPr>
            <p:ph type="title"/>
          </p:nvPr>
        </p:nvSpPr>
        <p:spPr>
          <a:xfrm>
            <a:off x="704850" y="395357"/>
            <a:ext cx="12192000" cy="3779100"/>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South Africa</a:t>
            </a:r>
            <a:endParaRPr sz="7200" cap="none" dirty="0">
              <a:solidFill>
                <a:srgbClr val="878E8D"/>
              </a:solidFill>
              <a:latin typeface="Proxima Nova"/>
              <a:ea typeface="Proxima Nova"/>
              <a:cs typeface="Proxima Nova"/>
              <a:sym typeface="Proxima Nova"/>
            </a:endParaRPr>
          </a:p>
        </p:txBody>
      </p:sp>
      <p:sp>
        <p:nvSpPr>
          <p:cNvPr id="137" name="Google Shape;137;g35dde3601c9_0_36"/>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a:t>
            </a:r>
            <a:r>
              <a:rPr lang="en-GB" sz="4000" dirty="0" err="1">
                <a:solidFill>
                  <a:srgbClr val="7E6562"/>
                </a:solidFill>
                <a:latin typeface="Proxima Nova"/>
                <a:ea typeface="Proxima Nova"/>
                <a:cs typeface="Proxima Nova"/>
                <a:sym typeface="Proxima Nova"/>
              </a:rPr>
              <a:t>Richtersveld</a:t>
            </a:r>
            <a:r>
              <a:rPr lang="en-GB" sz="4000" dirty="0">
                <a:solidFill>
                  <a:srgbClr val="7E6562"/>
                </a:solidFill>
                <a:latin typeface="Proxima Nova"/>
                <a:ea typeface="Proxima Nova"/>
                <a:cs typeface="Proxima Nova"/>
                <a:sym typeface="Proxima Nova"/>
              </a:rPr>
              <a:t> Cultural and Botanical Landscape</a:t>
            </a:r>
            <a:endParaRPr dirty="0"/>
          </a:p>
          <a:p>
            <a:pPr marL="558800" lvl="0" indent="-558800" algn="l" rtl="0">
              <a:lnSpc>
                <a:spcPct val="120000"/>
              </a:lnSpc>
              <a:spcBef>
                <a:spcPts val="120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GB" sz="4000" dirty="0">
                <a:solidFill>
                  <a:srgbClr val="7E6562"/>
                </a:solidFill>
                <a:highlight>
                  <a:srgbClr val="FFFFFF"/>
                </a:highlight>
                <a:latin typeface="Proxima Nova"/>
                <a:ea typeface="Proxima Nova"/>
                <a:cs typeface="Proxima Nova"/>
                <a:sym typeface="Proxima Nova"/>
              </a:rPr>
              <a:t>UNESCO TV &amp; Nippon </a:t>
            </a:r>
            <a:r>
              <a:rPr lang="en-GB" sz="4000" dirty="0" err="1">
                <a:solidFill>
                  <a:srgbClr val="7E6562"/>
                </a:solidFill>
                <a:highlight>
                  <a:srgbClr val="FFFFFF"/>
                </a:highlight>
                <a:latin typeface="Proxima Nova"/>
                <a:ea typeface="Proxima Nova"/>
                <a:cs typeface="Proxima Nova"/>
                <a:sym typeface="Proxima Nova"/>
              </a:rPr>
              <a:t>Hoso</a:t>
            </a:r>
            <a:r>
              <a:rPr lang="en-GB" sz="4000" dirty="0">
                <a:solidFill>
                  <a:srgbClr val="7E6562"/>
                </a:solidFill>
                <a:highlight>
                  <a:srgbClr val="FFFFFF"/>
                </a:highlight>
                <a:latin typeface="Proxima Nova"/>
                <a:ea typeface="Proxima Nova"/>
                <a:cs typeface="Proxima Nova"/>
                <a:sym typeface="Proxima Nova"/>
              </a:rPr>
              <a:t> </a:t>
            </a:r>
            <a:r>
              <a:rPr lang="en-GB" sz="4000" dirty="0" err="1">
                <a:solidFill>
                  <a:srgbClr val="7E6562"/>
                </a:solidFill>
                <a:highlight>
                  <a:srgbClr val="FFFFFF"/>
                </a:highlight>
                <a:latin typeface="Proxima Nova"/>
                <a:ea typeface="Proxima Nova"/>
                <a:cs typeface="Proxima Nova"/>
                <a:sym typeface="Proxima Nova"/>
              </a:rPr>
              <a:t>Kyokai</a:t>
            </a: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2013</a:t>
            </a:r>
          </a:p>
          <a:p>
            <a:pPr marL="558800" lvl="0" indent="-495300">
              <a:lnSpc>
                <a:spcPct val="120000"/>
              </a:lnSpc>
              <a:spcBef>
                <a:spcPts val="1200"/>
              </a:spcBef>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Length</a:t>
            </a:r>
            <a:r>
              <a:rPr lang="en-GB" sz="4000" dirty="0">
                <a:solidFill>
                  <a:srgbClr val="7E6562"/>
                </a:solidFill>
                <a:latin typeface="Proxima Nova"/>
                <a:ea typeface="Proxima Nova"/>
                <a:cs typeface="Proxima Nova"/>
                <a:sym typeface="Proxima Nova"/>
              </a:rPr>
              <a:t>: 3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u="sng" dirty="0">
                <a:solidFill>
                  <a:schemeClr val="hlink"/>
                </a:solidFill>
                <a:latin typeface="Proxima Nova"/>
                <a:ea typeface="Proxima Nova"/>
                <a:cs typeface="Proxima Nova"/>
                <a:sym typeface="Proxima Nova"/>
                <a:hlinkClick r:id="rId4"/>
              </a:rPr>
              <a:t>YouTube link</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39" name="Google Shape;139;g35dde3601c9_0_36"/>
          <p:cNvSpPr txBox="1"/>
          <p:nvPr/>
        </p:nvSpPr>
        <p:spPr>
          <a:xfrm>
            <a:off x="13535793" y="12634808"/>
            <a:ext cx="29544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u="none" strike="noStrike" cap="none" dirty="0">
                <a:solidFill>
                  <a:srgbClr val="FFFFFF"/>
                </a:solidFill>
                <a:latin typeface="Proxima Nova" panose="020B0604020202020204" charset="0"/>
                <a:sym typeface="Arial"/>
              </a:rPr>
              <a:t>South Africa</a:t>
            </a:r>
          </a:p>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Clement Cupido</a:t>
            </a:r>
            <a:endParaRPr sz="2000" b="1" i="1" u="none" strike="noStrike" cap="none" dirty="0">
              <a:solidFill>
                <a:srgbClr val="FFFFFF"/>
              </a:solidFill>
              <a:latin typeface="Proxima Nova" panose="020B0604020202020204" charset="0"/>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255E6D01-861E-15CD-BF06-8851AF27DF1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B94EE3B-D531-F986-7D31-D4FD6052E930}"/>
              </a:ext>
            </a:extLst>
          </p:cNvPr>
          <p:cNvPicPr>
            <a:picLocks noChangeAspect="1"/>
          </p:cNvPicPr>
          <p:nvPr/>
        </p:nvPicPr>
        <p:blipFill>
          <a:blip r:embed="rId3"/>
          <a:srcRect t="-213" r="19220" b="213"/>
          <a:stretch>
            <a:fillRect/>
          </a:stretch>
        </p:blipFill>
        <p:spPr>
          <a:xfrm>
            <a:off x="13256830" y="-58617"/>
            <a:ext cx="11127170" cy="13774615"/>
          </a:xfrm>
          <a:prstGeom prst="rect">
            <a:avLst/>
          </a:prstGeom>
        </p:spPr>
      </p:pic>
      <p:sp>
        <p:nvSpPr>
          <p:cNvPr id="99" name="Google Shape;99;p11">
            <a:extLst>
              <a:ext uri="{FF2B5EF4-FFF2-40B4-BE49-F238E27FC236}">
                <a16:creationId xmlns:a16="http://schemas.microsoft.com/office/drawing/2014/main" id="{DBDDFA59-B29C-184B-2698-774ACCF8D05D}"/>
              </a:ext>
            </a:extLst>
          </p:cNvPr>
          <p:cNvSpPr txBox="1">
            <a:spLocks noGrp="1"/>
          </p:cNvSpPr>
          <p:nvPr>
            <p:ph type="title"/>
          </p:nvPr>
        </p:nvSpPr>
        <p:spPr>
          <a:xfrm>
            <a:off x="704850" y="395357"/>
            <a:ext cx="12192000" cy="3779078"/>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India</a:t>
            </a:r>
            <a:endParaRPr sz="7200" cap="none" dirty="0">
              <a:solidFill>
                <a:srgbClr val="878E8D"/>
              </a:solidFill>
              <a:latin typeface="Proxima Nova"/>
              <a:ea typeface="Proxima Nova"/>
              <a:cs typeface="Proxima Nova"/>
              <a:sym typeface="Proxima Nova"/>
            </a:endParaRPr>
          </a:p>
        </p:txBody>
      </p:sp>
      <p:sp>
        <p:nvSpPr>
          <p:cNvPr id="100" name="Google Shape;100;p11">
            <a:extLst>
              <a:ext uri="{FF2B5EF4-FFF2-40B4-BE49-F238E27FC236}">
                <a16:creationId xmlns:a16="http://schemas.microsoft.com/office/drawing/2014/main" id="{43B49E82-458D-7192-0671-3A72712DA29D}"/>
              </a:ext>
            </a:extLst>
          </p:cNvPr>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a:t>
            </a:r>
            <a:r>
              <a:rPr lang="en-US" sz="4000" dirty="0">
                <a:solidFill>
                  <a:srgbClr val="7E6562"/>
                </a:solidFill>
                <a:latin typeface="Proxima Nova"/>
                <a:ea typeface="Proxima Nova"/>
                <a:cs typeface="Proxima Nova"/>
                <a:sym typeface="Proxima Nova"/>
              </a:rPr>
              <a:t>The Kumbhalgarh Raika Story</a:t>
            </a:r>
            <a:endParaRPr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US" sz="4000" dirty="0" err="1">
                <a:solidFill>
                  <a:srgbClr val="7E6562"/>
                </a:solidFill>
                <a:latin typeface="Proxima Nova"/>
                <a:ea typeface="Proxima Nova"/>
                <a:cs typeface="Proxima Nova"/>
                <a:sym typeface="Proxima Nova"/>
              </a:rPr>
              <a:t>Lokhit</a:t>
            </a:r>
            <a:r>
              <a:rPr lang="en-US" sz="4000" dirty="0">
                <a:solidFill>
                  <a:srgbClr val="7E6562"/>
                </a:solidFill>
                <a:latin typeface="Proxima Nova"/>
                <a:ea typeface="Proxima Nova"/>
                <a:cs typeface="Proxima Nova"/>
                <a:sym typeface="Proxima Nova"/>
              </a:rPr>
              <a:t> Pashu &amp; Palak </a:t>
            </a:r>
            <a:r>
              <a:rPr lang="en-US" sz="4000" dirty="0" err="1">
                <a:solidFill>
                  <a:srgbClr val="7E6562"/>
                </a:solidFill>
                <a:latin typeface="Proxima Nova"/>
                <a:ea typeface="Proxima Nova"/>
                <a:cs typeface="Proxima Nova"/>
                <a:sym typeface="Proxima Nova"/>
              </a:rPr>
              <a:t>Sansthan</a:t>
            </a:r>
            <a:endParaRPr lang="en-US"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2017</a:t>
            </a:r>
            <a:endParaRPr lang="en-US" sz="4000" dirty="0">
              <a:solidFill>
                <a:srgbClr val="7E6562"/>
              </a:solidFill>
              <a:latin typeface="Proxima Nova"/>
              <a:ea typeface="Proxima Nova"/>
              <a:cs typeface="Proxima Nova"/>
              <a:sym typeface="Proxima Nova"/>
            </a:endParaRPr>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Length</a:t>
            </a:r>
            <a:r>
              <a:rPr lang="en-US" sz="4000" dirty="0">
                <a:solidFill>
                  <a:srgbClr val="7E6562"/>
                </a:solidFill>
                <a:latin typeface="Proxima Nova"/>
                <a:ea typeface="Proxima Nova"/>
                <a:cs typeface="Proxima Nova"/>
                <a:sym typeface="Proxima Nova"/>
              </a:rPr>
              <a:t>: 9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US" sz="4000" dirty="0">
                <a:solidFill>
                  <a:srgbClr val="7E6562"/>
                </a:solidFill>
                <a:latin typeface="Proxima Nova"/>
                <a:ea typeface="Proxima Nova"/>
                <a:cs typeface="Proxima Nova"/>
                <a:sym typeface="Proxima Nova"/>
                <a:hlinkClick r:id="rId4"/>
              </a:rPr>
              <a:t>YouTube link</a:t>
            </a:r>
            <a:endParaRPr lang="en-US"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03" name="Google Shape;103;p11">
            <a:extLst>
              <a:ext uri="{FF2B5EF4-FFF2-40B4-BE49-F238E27FC236}">
                <a16:creationId xmlns:a16="http://schemas.microsoft.com/office/drawing/2014/main" id="{CAAFD2E7-AA24-7879-281A-C6DDAB0A03A0}"/>
              </a:ext>
            </a:extLst>
          </p:cNvPr>
          <p:cNvSpPr txBox="1"/>
          <p:nvPr/>
        </p:nvSpPr>
        <p:spPr>
          <a:xfrm>
            <a:off x="13449340" y="12564019"/>
            <a:ext cx="4418529" cy="892522"/>
          </a:xfrm>
          <a:prstGeom prst="rect">
            <a:avLst/>
          </a:prstGeom>
          <a:noFill/>
          <a:ln>
            <a:noFill/>
          </a:ln>
        </p:spPr>
        <p:txBody>
          <a:bodyPr spcFirstLastPara="1" wrap="square" lIns="91425" tIns="91425" rIns="91425" bIns="91425" anchor="t" anchorCtr="0">
            <a:spAutoFit/>
          </a:bodyPr>
          <a:lstStyle/>
          <a:p>
            <a:pPr lvl="0">
              <a:lnSpc>
                <a:spcPct val="115000"/>
              </a:lnSpc>
              <a:buClr>
                <a:srgbClr val="FFFFFF"/>
              </a:buClr>
              <a:buSzPts val="1200"/>
            </a:pPr>
            <a:r>
              <a:rPr lang="en-GB" sz="2000" b="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India</a:t>
            </a:r>
          </a:p>
          <a:p>
            <a:pPr lvl="0">
              <a:lnSpc>
                <a:spcPct val="115000"/>
              </a:lnSpc>
              <a:buClr>
                <a:srgbClr val="FFFFFF"/>
              </a:buClr>
              <a:buSzPts val="1200"/>
            </a:pPr>
            <a:r>
              <a:rPr lang="en-GB" sz="2000" b="1"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 </a:t>
            </a:r>
            <a:r>
              <a:rPr lang="en-GB" sz="2000" b="1" i="1" dirty="0">
                <a:solidFill>
                  <a:srgbClr val="FFFFFF"/>
                </a:solidFill>
                <a:effectLst>
                  <a:outerShdw blurRad="38100" dist="38100" dir="2700000" algn="tl">
                    <a:srgbClr val="000000">
                      <a:alpha val="43137"/>
                    </a:srgbClr>
                  </a:outerShdw>
                </a:effectLst>
                <a:latin typeface="Proxima Nova" panose="020B0604020202020204" charset="0"/>
              </a:rPr>
              <a:t>Ilse </a:t>
            </a:r>
            <a:r>
              <a:rPr lang="en-GB" sz="2000" b="1" i="1" dirty="0" err="1">
                <a:solidFill>
                  <a:srgbClr val="FFFFFF"/>
                </a:solidFill>
                <a:effectLst>
                  <a:outerShdw blurRad="38100" dist="38100" dir="2700000" algn="tl">
                    <a:srgbClr val="000000">
                      <a:alpha val="43137"/>
                    </a:srgbClr>
                  </a:outerShdw>
                </a:effectLst>
                <a:latin typeface="Proxima Nova" panose="020B0604020202020204" charset="0"/>
              </a:rPr>
              <a:t>Köhler-Rollefson</a:t>
            </a:r>
            <a:endParaRPr sz="2000" b="1"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p:txBody>
      </p:sp>
    </p:spTree>
    <p:extLst>
      <p:ext uri="{BB962C8B-B14F-4D97-AF65-F5344CB8AC3E}">
        <p14:creationId xmlns:p14="http://schemas.microsoft.com/office/powerpoint/2010/main" val="3671631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g35dde3601c9_0_67"/>
          <p:cNvPicPr preferRelativeResize="0"/>
          <p:nvPr/>
        </p:nvPicPr>
        <p:blipFill rotWithShape="1">
          <a:blip r:embed="rId3">
            <a:alphaModFix/>
          </a:blip>
          <a:srcRect l="24121"/>
          <a:stretch/>
        </p:blipFill>
        <p:spPr>
          <a:xfrm>
            <a:off x="13227200" y="0"/>
            <a:ext cx="11156799" cy="13715999"/>
          </a:xfrm>
          <a:prstGeom prst="rect">
            <a:avLst/>
          </a:prstGeom>
          <a:noFill/>
          <a:ln>
            <a:noFill/>
          </a:ln>
        </p:spPr>
      </p:pic>
      <p:pic>
        <p:nvPicPr>
          <p:cNvPr id="154" name="Google Shape;154;g35dde3601c9_0_67"/>
          <p:cNvPicPr preferRelativeResize="0"/>
          <p:nvPr/>
        </p:nvPicPr>
        <p:blipFill rotWithShape="1">
          <a:blip r:embed="rId4">
            <a:alphaModFix/>
          </a:blip>
          <a:srcRect l="32272"/>
          <a:stretch/>
        </p:blipFill>
        <p:spPr>
          <a:xfrm>
            <a:off x="13227200" y="0"/>
            <a:ext cx="11249826" cy="13716001"/>
          </a:xfrm>
          <a:prstGeom prst="rect">
            <a:avLst/>
          </a:prstGeom>
          <a:noFill/>
          <a:ln>
            <a:noFill/>
          </a:ln>
        </p:spPr>
      </p:pic>
      <p:sp>
        <p:nvSpPr>
          <p:cNvPr id="155" name="Google Shape;155;g35dde3601c9_0_67"/>
          <p:cNvSpPr txBox="1">
            <a:spLocks noGrp="1"/>
          </p:cNvSpPr>
          <p:nvPr>
            <p:ph type="title"/>
          </p:nvPr>
        </p:nvSpPr>
        <p:spPr>
          <a:xfrm>
            <a:off x="704850" y="395357"/>
            <a:ext cx="12192000" cy="3779100"/>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a:solidFill>
                  <a:srgbClr val="878E8D"/>
                </a:solidFill>
                <a:latin typeface="Proxima Nova"/>
                <a:ea typeface="Proxima Nova"/>
                <a:cs typeface="Proxima Nova"/>
                <a:sym typeface="Proxima Nova"/>
              </a:rPr>
              <a:t>Mexico</a:t>
            </a:r>
            <a:endParaRPr sz="7200" cap="none">
              <a:solidFill>
                <a:srgbClr val="878E8D"/>
              </a:solidFill>
              <a:latin typeface="Proxima Nova"/>
              <a:ea typeface="Proxima Nova"/>
              <a:cs typeface="Proxima Nova"/>
              <a:sym typeface="Proxima Nova"/>
            </a:endParaRPr>
          </a:p>
        </p:txBody>
      </p:sp>
      <p:sp>
        <p:nvSpPr>
          <p:cNvPr id="156" name="Google Shape;156;g35dde3601c9_0_67"/>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The path to nature</a:t>
            </a:r>
            <a:endParaRPr dirty="0"/>
          </a:p>
          <a:p>
            <a:pPr marL="558800" lvl="0" indent="-558800" algn="l" rtl="0">
              <a:lnSpc>
                <a:spcPct val="120000"/>
              </a:lnSpc>
              <a:spcBef>
                <a:spcPts val="120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GB" sz="4000" dirty="0">
                <a:solidFill>
                  <a:srgbClr val="7E6562"/>
                </a:solidFill>
                <a:highlight>
                  <a:srgbClr val="FFFFFF"/>
                </a:highlight>
                <a:latin typeface="Proxima Nova"/>
                <a:ea typeface="Proxima Nova"/>
                <a:cs typeface="Proxima Nova"/>
                <a:sym typeface="Proxima Nova"/>
              </a:rPr>
              <a:t>Alberto Peschard Saenz</a:t>
            </a: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2025</a:t>
            </a:r>
          </a:p>
          <a:p>
            <a:pPr marL="558800" lvl="0" indent="-495300">
              <a:lnSpc>
                <a:spcPct val="120000"/>
              </a:lnSpc>
              <a:spcBef>
                <a:spcPts val="1200"/>
              </a:spcBef>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Length</a:t>
            </a:r>
            <a:r>
              <a:rPr lang="en-GB" sz="4000" dirty="0">
                <a:solidFill>
                  <a:srgbClr val="7E6562"/>
                </a:solidFill>
                <a:latin typeface="Proxima Nova"/>
                <a:ea typeface="Proxima Nova"/>
                <a:cs typeface="Proxima Nova"/>
                <a:sym typeface="Proxima Nova"/>
              </a:rPr>
              <a:t>: 11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US" sz="4000" dirty="0">
                <a:solidFill>
                  <a:srgbClr val="7E6562"/>
                </a:solidFill>
                <a:latin typeface="Proxima Nova"/>
                <a:ea typeface="Proxima Nova"/>
                <a:cs typeface="Proxima Nova"/>
                <a:sym typeface="Proxima Nova"/>
                <a:hlinkClick r:id="rId5"/>
              </a:rPr>
              <a:t>YouTube link</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3" name="Google Shape;167;g35dde3601c9_0_83">
            <a:extLst>
              <a:ext uri="{FF2B5EF4-FFF2-40B4-BE49-F238E27FC236}">
                <a16:creationId xmlns:a16="http://schemas.microsoft.com/office/drawing/2014/main" id="{982FF6E8-6583-19EE-BE76-1AC0E6A2C7AF}"/>
              </a:ext>
            </a:extLst>
          </p:cNvPr>
          <p:cNvSpPr txBox="1"/>
          <p:nvPr/>
        </p:nvSpPr>
        <p:spPr>
          <a:xfrm>
            <a:off x="13623609" y="12655128"/>
            <a:ext cx="3722282"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u="none" strike="noStrike" cap="none" dirty="0">
                <a:solidFill>
                  <a:srgbClr val="FFFFFF"/>
                </a:solidFill>
                <a:latin typeface="Proxima Nova" panose="020B0604020202020204" charset="0"/>
                <a:sym typeface="Arial"/>
              </a:rPr>
              <a:t>Mexico</a:t>
            </a:r>
          </a:p>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©Alberto Peschard Saenz</a:t>
            </a:r>
            <a:endParaRPr sz="2000" b="1" i="1" u="none" strike="noStrike" cap="none" dirty="0">
              <a:solidFill>
                <a:srgbClr val="FFFFFF"/>
              </a:solidFill>
              <a:latin typeface="Proxima Nova" panose="020B0604020202020204" charset="0"/>
              <a:sym typeface="Arial"/>
            </a:endParaRPr>
          </a:p>
        </p:txBody>
      </p:sp>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550</TotalTime>
  <Words>1217</Words>
  <Application>Microsoft Office PowerPoint</Application>
  <PresentationFormat>Custom</PresentationFormat>
  <Paragraphs>174</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Proxima Nova Th</vt:lpstr>
      <vt:lpstr>Helvetica Neue</vt:lpstr>
      <vt:lpstr>Arial</vt:lpstr>
      <vt:lpstr>Proxima Nova Semibold</vt:lpstr>
      <vt:lpstr>Helvetica Neue Light</vt:lpstr>
      <vt:lpstr>Proxima Nova</vt:lpstr>
      <vt:lpstr>White</vt:lpstr>
      <vt:lpstr>PowerPoint Presentation</vt:lpstr>
      <vt:lpstr>Perspectives on Pastoralism</vt:lpstr>
      <vt:lpstr>   Produce food &amp; fibre while maintaining biodiversity</vt:lpstr>
      <vt:lpstr>Mongolia</vt:lpstr>
      <vt:lpstr>Spain</vt:lpstr>
      <vt:lpstr>Kenya</vt:lpstr>
      <vt:lpstr>South Africa</vt:lpstr>
      <vt:lpstr>India</vt:lpstr>
      <vt:lpstr>Mexico</vt:lpstr>
      <vt:lpstr>Canada</vt:lpstr>
      <vt:lpstr>Kyrgyzstan</vt:lpstr>
      <vt:lpstr>Australia</vt:lpstr>
      <vt:lpstr>USA</vt:lpstr>
      <vt:lpstr>PowerPoint Presentation</vt:lpstr>
      <vt:lpstr>Learn More!</vt:lpstr>
      <vt:lpstr> 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LaSvej</dc:creator>
  <cp:lastModifiedBy>Lauren Svejcar</cp:lastModifiedBy>
  <cp:revision>15</cp:revision>
  <dcterms:modified xsi:type="dcterms:W3CDTF">2026-03-26T00:45:30Z</dcterms:modified>
</cp:coreProperties>
</file>