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04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16"/>
            <a:ext cx="12192000" cy="6998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4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9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7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9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579A-6EFF-4C67-8444-6A88A9EBF1DC}" type="datetimeFigureOut">
              <a:rPr lang="en-GB" smtClean="0"/>
              <a:t>19/7/23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6339-D6D4-4B88-8BA2-8BDD40392C42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"/>
            <a:ext cx="51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http://iyrp.info"/>
          <p:cNvSpPr txBox="1">
            <a:spLocks noChangeArrowheads="1"/>
          </p:cNvSpPr>
          <p:nvPr/>
        </p:nvSpPr>
        <p:spPr bwMode="auto">
          <a:xfrm>
            <a:off x="5143437" y="6346073"/>
            <a:ext cx="1410707" cy="38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de-DE" altLang="en-US" sz="18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www.i</a:t>
            </a:r>
            <a:r>
              <a:rPr lang="de-DE" altLang="en-US" sz="18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yrp.info</a:t>
            </a:r>
          </a:p>
        </p:txBody>
      </p:sp>
      <p:sp>
        <p:nvSpPr>
          <p:cNvPr id="2053" name="International Year of…"/>
          <p:cNvSpPr txBox="1">
            <a:spLocks noChangeArrowheads="1"/>
          </p:cNvSpPr>
          <p:nvPr/>
        </p:nvSpPr>
        <p:spPr bwMode="auto">
          <a:xfrm>
            <a:off x="1542287" y="273935"/>
            <a:ext cx="9107424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de-DE" altLang="en-US" sz="4000" b="0" dirty="0">
                <a:solidFill>
                  <a:srgbClr val="FFFFFF"/>
                </a:solidFill>
                <a:latin typeface="Proxima Nova Thin" charset="0"/>
                <a:ea typeface="Proxima Nova Thin" charset="0"/>
                <a:cs typeface="Proxima Nova Thin" charset="0"/>
                <a:sym typeface="Proxima Nova Thin" charset="0"/>
              </a:rPr>
              <a:t>UN International Year of 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Rangelands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Thin" charset="0"/>
                <a:sym typeface="Proxima Nova Thin" charset="0"/>
              </a:rPr>
              <a:t> &amp; </a:t>
            </a:r>
            <a:r>
              <a:rPr lang="de-DE" altLang="en-US" sz="4000" b="0" dirty="0">
                <a:solidFill>
                  <a:srgbClr val="FFFFFF"/>
                </a:solidFill>
                <a:latin typeface="Proxima Nova Semibold" pitchFamily="5" charset="0"/>
                <a:ea typeface="Proxima Nova Semibold" pitchFamily="5" charset="0"/>
                <a:cs typeface="Proxima Nova Semibold" pitchFamily="5" charset="0"/>
                <a:sym typeface="Proxima Nova Semibold" pitchFamily="5" charset="0"/>
              </a:rPr>
              <a:t>Pastoralists (IYRP) 2026</a:t>
            </a:r>
          </a:p>
        </p:txBody>
      </p:sp>
      <p:pic>
        <p:nvPicPr>
          <p:cNvPr id="2054" name="Bild 1" descr="IYRL logo white H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8" y="3429000"/>
            <a:ext cx="4162924" cy="26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International Year of…"/>
          <p:cNvSpPr txBox="1">
            <a:spLocks noChangeArrowheads="1"/>
          </p:cNvSpPr>
          <p:nvPr/>
        </p:nvSpPr>
        <p:spPr bwMode="auto">
          <a:xfrm>
            <a:off x="2024965" y="2304718"/>
            <a:ext cx="8142070" cy="7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1pPr>
            <a:lvl2pPr marL="742950" indent="-28575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2pPr>
            <a:lvl3pPr marL="11430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3pPr>
            <a:lvl4pPr marL="16002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4pPr>
            <a:lvl5pPr marL="2057400" indent="-228600" algn="ctr" defTabSz="457200" eaLnBrk="0" hangingPunct="0"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itchFamily="5" charset="0"/>
                <a:ea typeface="Helvetica Neue" pitchFamily="5" charset="0"/>
                <a:cs typeface="Helvetica Neue" pitchFamily="5" charset="0"/>
                <a:sym typeface="Helvetica Neue" pitchFamily="5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en-US" sz="3600" b="0" dirty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Overview of IYRP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19747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1234189"/>
            <a:ext cx="10515600" cy="540278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Group 5: Rangelands &amp; Land Degradation Neutrality (LDN)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Coordinated by Bora </a:t>
            </a:r>
            <a:r>
              <a:rPr lang="en-GB" dirty="0" err="1" smtClean="0"/>
              <a:t>Masumbuko</a:t>
            </a:r>
            <a:r>
              <a:rPr lang="en-GB" dirty="0" smtClean="0"/>
              <a:t> (IUCN) and Mounir Louhaichi (ICARDA)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Focus on UN Convention to Combat Desertification with two critical issues for raising awareness within the UNCCD process:</a:t>
            </a:r>
          </a:p>
          <a:p>
            <a:pPr lvl="2">
              <a:lnSpc>
                <a:spcPct val="110000"/>
              </a:lnSpc>
            </a:pPr>
            <a:r>
              <a:rPr lang="en-GB" sz="2200" dirty="0" smtClean="0"/>
              <a:t>Value of rangelands and pastoralism</a:t>
            </a:r>
          </a:p>
          <a:p>
            <a:pPr lvl="2">
              <a:lnSpc>
                <a:spcPct val="110000"/>
              </a:lnSpc>
            </a:pPr>
            <a:r>
              <a:rPr lang="en-GB" sz="2200" dirty="0" smtClean="0"/>
              <a:t>Conversion of rangelands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The WG will undertake research &amp; analysis, conduct case studies and disseminate knowledge products in form of policy briefs, animated videos, webinars etc.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Concept note posted on the IYRP website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Science review “Global action for sustainable rangelands and pastoralism to achieve Land Degradation Neutrality” under completion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3975" y="348659"/>
            <a:ext cx="1004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</a:t>
            </a:r>
            <a:r>
              <a:rPr lang="en-GB" sz="4000" dirty="0"/>
              <a:t>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98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09" y="972694"/>
            <a:ext cx="10515600" cy="58853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700" b="1" dirty="0" smtClean="0"/>
              <a:t>Group 6: Rangelands &amp; Biodiversity</a:t>
            </a:r>
          </a:p>
          <a:p>
            <a:pPr lvl="1">
              <a:lnSpc>
                <a:spcPct val="100000"/>
              </a:lnSpc>
            </a:pPr>
            <a:r>
              <a:rPr lang="en-GB" sz="2300" dirty="0" smtClean="0"/>
              <a:t>Initiated </a:t>
            </a:r>
            <a:r>
              <a:rPr lang="en-GB" sz="2300" dirty="0" smtClean="0"/>
              <a:t>Dec 2022 </a:t>
            </a:r>
            <a:r>
              <a:rPr lang="en-GB" sz="2300" dirty="0" smtClean="0"/>
              <a:t>by </a:t>
            </a:r>
            <a:r>
              <a:rPr lang="en-GB" sz="2300" dirty="0" err="1" smtClean="0"/>
              <a:t>Igshaan</a:t>
            </a:r>
            <a:r>
              <a:rPr lang="en-GB" sz="2300" dirty="0" smtClean="0"/>
              <a:t> </a:t>
            </a:r>
            <a:r>
              <a:rPr lang="en-GB" sz="2300" dirty="0" smtClean="0"/>
              <a:t>Samuels; co</a:t>
            </a:r>
            <a:r>
              <a:rPr lang="en-GB" sz="2300" dirty="0" smtClean="0"/>
              <a:t>-chairs </a:t>
            </a:r>
            <a:r>
              <a:rPr lang="en-GB" sz="2300" dirty="0" err="1" smtClean="0"/>
              <a:t>Rashmi</a:t>
            </a:r>
            <a:r>
              <a:rPr lang="en-GB" sz="2300" dirty="0" smtClean="0"/>
              <a:t> Singh (India) &amp; Matthew </a:t>
            </a:r>
            <a:r>
              <a:rPr lang="en-GB" sz="2300" dirty="0" err="1" smtClean="0"/>
              <a:t>Luizza</a:t>
            </a:r>
            <a:r>
              <a:rPr lang="en-GB" sz="2300" dirty="0" smtClean="0"/>
              <a:t> (USA)</a:t>
            </a:r>
            <a:endParaRPr lang="en-GB" sz="2300" dirty="0" smtClean="0"/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Focus on “Biodiversity and Ecosystem Services”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Concept note on website &amp; shared in IYRP network to stimulate creation of </a:t>
            </a:r>
            <a:r>
              <a:rPr lang="en-GB" sz="2300" dirty="0" smtClean="0"/>
              <a:t>WG</a:t>
            </a:r>
            <a:endParaRPr lang="en-GB" sz="23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2700" b="1" dirty="0" smtClean="0"/>
              <a:t>Group 7: Economics of Pastoralism</a:t>
            </a:r>
            <a:r>
              <a:rPr lang="en-GB" sz="2500" dirty="0" smtClean="0"/>
              <a:t> </a:t>
            </a:r>
            <a:r>
              <a:rPr lang="en-GB" sz="2300" dirty="0" smtClean="0"/>
              <a:t>(being developed; concept note on website)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Coordinator Serena Ferrari </a:t>
            </a:r>
            <a:r>
              <a:rPr lang="en-GB" sz="2300" dirty="0" smtClean="0"/>
              <a:t>(France/Senegal)</a:t>
            </a:r>
            <a:endParaRPr lang="en-GB" sz="2300" dirty="0" smtClean="0"/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Initial focus: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Valuing pastoralism (contribution to GDP, imports and exports of pastoral products, etc.)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Competition at national level between pastoral products and industrial-sourced products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Constraints that pastoralists face in marketing their products </a:t>
            </a:r>
          </a:p>
          <a:p>
            <a:pPr lvl="2">
              <a:lnSpc>
                <a:spcPct val="100000"/>
              </a:lnSpc>
            </a:pPr>
            <a:r>
              <a:rPr lang="en-GB" dirty="0" smtClean="0"/>
              <a:t>Sustainable production and consumption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700" b="1" dirty="0" smtClean="0"/>
              <a:t>Group 8: Pastoralist Youth </a:t>
            </a:r>
            <a:r>
              <a:rPr lang="en-GB" sz="2300" dirty="0" smtClean="0"/>
              <a:t>(suggested by Fiona </a:t>
            </a:r>
            <a:r>
              <a:rPr lang="en-GB" sz="2300" dirty="0" err="1"/>
              <a:t>F</a:t>
            </a:r>
            <a:r>
              <a:rPr lang="en-GB" sz="2300" dirty="0" err="1" smtClean="0"/>
              <a:t>lintan</a:t>
            </a:r>
            <a:r>
              <a:rPr lang="en-GB" sz="23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GB" sz="2300" dirty="0" smtClean="0"/>
              <a:t>High interest among others in IYRP network – waiting for progress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4372" y="186781"/>
            <a:ext cx="99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</a:t>
            </a:r>
            <a:r>
              <a:rPr lang="en-GB" sz="4000" dirty="0"/>
              <a:t>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211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198" y="355600"/>
            <a:ext cx="8575039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altLang="en-US" sz="3200" dirty="0" smtClean="0">
                <a:solidFill>
                  <a:srgbClr val="FFFFFF"/>
                </a:solidFill>
                <a:latin typeface="Proxima Nova Extrabold It" pitchFamily="5" charset="0"/>
                <a:ea typeface="Proxima Nova Thin" charset="0"/>
                <a:sym typeface="Proxima Nova Thin" charset="0"/>
              </a:rPr>
              <a:t>Thank you</a:t>
            </a:r>
            <a:endParaRPr lang="en-GB" sz="3200" dirty="0"/>
          </a:p>
        </p:txBody>
      </p:sp>
      <p:pic>
        <p:nvPicPr>
          <p:cNvPr id="4" name="Picture 3" descr="International Year of Rangelands and Pastoralists Initiative | IYRP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77" y="1500705"/>
            <a:ext cx="5796520" cy="407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14925" cy="91744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International Year of Rangelands &amp; Pastoralists 2026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6897"/>
            <a:ext cx="10827773" cy="52118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GB" dirty="0"/>
              <a:t>Resolution adopted by the </a:t>
            </a:r>
            <a:r>
              <a:rPr lang="en-GB" dirty="0" smtClean="0"/>
              <a:t>United Nations General </a:t>
            </a:r>
            <a:r>
              <a:rPr lang="en-GB" dirty="0"/>
              <a:t>Assembly </a:t>
            </a:r>
            <a:r>
              <a:rPr lang="en-GB" dirty="0" smtClean="0"/>
              <a:t>on 15 March 2022</a:t>
            </a:r>
          </a:p>
          <a:p>
            <a:pPr>
              <a:lnSpc>
                <a:spcPct val="130000"/>
              </a:lnSpc>
            </a:pPr>
            <a:r>
              <a:rPr lang="en-GB" dirty="0"/>
              <a:t>Formally supported by 102 countries and </a:t>
            </a:r>
            <a:r>
              <a:rPr lang="en-GB" dirty="0" smtClean="0"/>
              <a:t>338 organisations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Aims: 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 smtClean="0"/>
              <a:t>To </a:t>
            </a:r>
            <a:r>
              <a:rPr lang="en-GB" sz="2500" dirty="0"/>
              <a:t>increase worldwide understanding of importance of rangelands &amp; pastoralists for food security, economy, environment &amp; cultural heritage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/>
              <a:t>To help fill knowledge gaps about rangelands &amp; pastoralists through participatory research &amp; communication 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/>
              <a:t>To promote informed, science-based policy &amp; legislation for current &amp; future generations</a:t>
            </a:r>
          </a:p>
          <a:p>
            <a:pPr lvl="1">
              <a:lnSpc>
                <a:spcPct val="120000"/>
              </a:lnSpc>
              <a:spcBef>
                <a:spcPts val="1100"/>
              </a:spcBef>
            </a:pPr>
            <a:r>
              <a:rPr lang="en-GB" sz="2500" dirty="0"/>
              <a:t>To mobilise people worldwide to grasp new opportunities in rangelands &amp; </a:t>
            </a:r>
            <a:r>
              <a:rPr lang="en-GB" sz="2500" dirty="0" smtClean="0"/>
              <a:t>pastoralism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Global Coordinating Group, 11 Regional Support Groups, 8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0685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65320" cy="58070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200" dirty="0" smtClean="0"/>
              <a:t>Outputs of the Working Groups will feed into the 12 themes that actors shall engage with during the IYRP (one theme per month)</a:t>
            </a:r>
            <a:endParaRPr lang="en-GB" sz="3200" dirty="0"/>
          </a:p>
        </p:txBody>
      </p:sp>
      <p:pic>
        <p:nvPicPr>
          <p:cNvPr id="4" name="Bild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365124"/>
            <a:ext cx="6080760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Working groups agreed to date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0863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Afforestation in Rangelands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Mountain Pastoralism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Pastoralism &amp; Gender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Pastoralism &amp; Water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Rangelands &amp; Land Degradation Neutrality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Rangelands &amp; Biodiversity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Economics of Pastoralism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Pastoralist Youth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65" r="7188"/>
          <a:stretch/>
        </p:blipFill>
        <p:spPr>
          <a:xfrm>
            <a:off x="8346831" y="0"/>
            <a:ext cx="3845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What does the IYRP initiative seek to achieve through the Working Groups?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01" y="224899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500" dirty="0" smtClean="0"/>
              <a:t>Greater awareness in science &amp; society about how rangelands &amp; pastoralists</a:t>
            </a:r>
            <a:r>
              <a:rPr lang="en-GB" sz="2500" dirty="0"/>
              <a:t> </a:t>
            </a:r>
            <a:r>
              <a:rPr lang="en-GB" sz="2500" dirty="0" smtClean="0"/>
              <a:t>contribute to food security, economy, environment &amp; cultural heritage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GB" sz="2500" dirty="0" smtClean="0"/>
              <a:t>Resolutions taken by UN and other international entities in support of rangelands &amp; pastoralists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GB" sz="2500" dirty="0" smtClean="0"/>
              <a:t>Changes in national, regional &amp; global policies in favour of sustainable</a:t>
            </a:r>
            <a:r>
              <a:rPr lang="en-GB" sz="2500" dirty="0"/>
              <a:t> </a:t>
            </a:r>
            <a:r>
              <a:rPr lang="en-GB" sz="2500" dirty="0" smtClean="0"/>
              <a:t>management of rangeland resources by pastoralists &amp; other stakeholders</a:t>
            </a:r>
          </a:p>
          <a:p>
            <a:pPr>
              <a:lnSpc>
                <a:spcPct val="110000"/>
              </a:lnSpc>
              <a:spcBef>
                <a:spcPts val="1600"/>
              </a:spcBef>
            </a:pPr>
            <a:r>
              <a:rPr lang="en-GB" sz="2500" dirty="0" smtClean="0"/>
              <a:t>Increase sustainable &amp; ethical investment in rangelands &amp; pastoralist</a:t>
            </a:r>
            <a:r>
              <a:rPr lang="en-GB" sz="2500" dirty="0"/>
              <a:t> </a:t>
            </a:r>
            <a:r>
              <a:rPr lang="en-GB" sz="2500" dirty="0" smtClean="0"/>
              <a:t>livelihoods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33722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937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Possible tasks of Working Groups (WGs) </a:t>
            </a:r>
            <a:br>
              <a:rPr lang="en-GB" dirty="0" smtClean="0"/>
            </a:br>
            <a:r>
              <a:rPr lang="en-GB" dirty="0" smtClean="0"/>
              <a:t>related to their respective themes: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9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300" dirty="0" smtClean="0"/>
              <a:t>Collate and analyse existing research results (science review)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Identify knowledge &amp; information gaps – and new opportunities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Stimulate and engage in participatory research to fill gaps &amp; explore opportunities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Analyse existing international policy related to the theme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Identify “targets” (international bodies, conventions, events etc.) for science- and experience-based advocacy 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Strategise on right messages for these targets, including identifying spokespersons or “ambassadors” to bring them across</a:t>
            </a:r>
          </a:p>
          <a:p>
            <a:pPr>
              <a:lnSpc>
                <a:spcPct val="110000"/>
              </a:lnSpc>
            </a:pPr>
            <a:r>
              <a:rPr lang="en-GB" sz="2300" dirty="0" smtClean="0"/>
              <a:t>Engage with pastoralists and others in IYRP network (including other WGs) in disseminating these messages, also for public awareness</a:t>
            </a:r>
          </a:p>
        </p:txBody>
      </p:sp>
    </p:spTree>
    <p:extLst>
      <p:ext uri="{BB962C8B-B14F-4D97-AF65-F5344CB8AC3E}">
        <p14:creationId xmlns:p14="http://schemas.microsoft.com/office/powerpoint/2010/main" val="278057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14" y="1444445"/>
            <a:ext cx="10515600" cy="52796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Group 1: Afforestation in Rangelands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Coordinators: David </a:t>
            </a:r>
            <a:r>
              <a:rPr lang="en-GB" dirty="0" err="1" smtClean="0"/>
              <a:t>Briske</a:t>
            </a:r>
            <a:r>
              <a:rPr lang="en-GB" dirty="0" smtClean="0"/>
              <a:t> </a:t>
            </a:r>
            <a:r>
              <a:rPr lang="en-GB" dirty="0" smtClean="0"/>
              <a:t>(USA</a:t>
            </a:r>
            <a:r>
              <a:rPr lang="en-GB" dirty="0" smtClean="0"/>
              <a:t>) and Susi Vetter </a:t>
            </a:r>
            <a:r>
              <a:rPr lang="en-GB" dirty="0" smtClean="0"/>
              <a:t>(South </a:t>
            </a:r>
            <a:r>
              <a:rPr lang="en-GB" dirty="0" smtClean="0"/>
              <a:t>Africa)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“Rangeland afforestation is not a natural climate solution” state-of-the-science evidence-based paper submitted for publication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Key message: </a:t>
            </a:r>
            <a:r>
              <a:rPr lang="en-GB" dirty="0"/>
              <a:t>R</a:t>
            </a:r>
            <a:r>
              <a:rPr lang="en-GB" dirty="0" smtClean="0"/>
              <a:t>angelands are valuable ecosystems and afforestation efforts, driven by a climate change mitigation agenda, present a serious risk.</a:t>
            </a:r>
          </a:p>
          <a:p>
            <a:pPr marL="0" indent="0">
              <a:lnSpc>
                <a:spcPct val="110000"/>
              </a:lnSpc>
              <a:spcBef>
                <a:spcPts val="2200"/>
              </a:spcBef>
              <a:buNone/>
            </a:pPr>
            <a:r>
              <a:rPr lang="en-GB" b="1" dirty="0" smtClean="0"/>
              <a:t>Group 2: Mountain Pastoralism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Coordinators: Igshaan Samuels (IYRP) and Eric Chavez (FAO)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Policy brief on Sustainable Mountain Pastoralism under development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08875" y="361112"/>
            <a:ext cx="910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Updates on activities of the WGs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12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12" y="1332376"/>
            <a:ext cx="10515600" cy="5167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Group 3: Pastoralism &amp; Gender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Coordinator: Nitya </a:t>
            </a:r>
            <a:r>
              <a:rPr lang="en-GB" dirty="0" err="1" smtClean="0"/>
              <a:t>Ghotge</a:t>
            </a:r>
            <a:r>
              <a:rPr lang="en-GB" dirty="0" smtClean="0"/>
              <a:t> </a:t>
            </a:r>
            <a:r>
              <a:rPr lang="en-GB" dirty="0" smtClean="0"/>
              <a:t>(India</a:t>
            </a:r>
            <a:r>
              <a:rPr lang="en-GB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Highlight the advantages of bringing a gender lens to pastoralist policy &amp; development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Disseminate key information around gender &amp; pastoralism and generate discussions on this topic with a view to raise/increase awareness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Identify gaps in research on gender &amp; pastoralism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Support the other IYRP WGs in their efforts to incorporate a gender lens into their work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Make sure gender issues receive adequate attention in the IYRP 2026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Concept note posted on the IYRP website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83975" y="348659"/>
            <a:ext cx="969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31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361" y="1491846"/>
            <a:ext cx="10515600" cy="482137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Group 4: Pastoralism &amp; Water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Launched after webinar on pastoralism &amp; water held in June 2022 by RWSN (Rural Water Supply Network), CELEP (Coalition of European Lobbies for Eastern African Pastoralism), IWMI (International Water Management Institute), SIMVI Foundation &amp; </a:t>
            </a:r>
            <a:r>
              <a:rPr lang="en-GB" dirty="0" err="1" smtClean="0"/>
              <a:t>Skat</a:t>
            </a:r>
            <a:r>
              <a:rPr lang="en-GB" dirty="0" smtClean="0"/>
              <a:t> Foundation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Coordinators: Michael </a:t>
            </a:r>
            <a:r>
              <a:rPr lang="en-GB" dirty="0" err="1" smtClean="0"/>
              <a:t>Odhiambo</a:t>
            </a:r>
            <a:r>
              <a:rPr lang="en-GB" dirty="0" smtClean="0"/>
              <a:t> </a:t>
            </a:r>
            <a:r>
              <a:rPr lang="en-GB" dirty="0" smtClean="0"/>
              <a:t>(Kenya) &amp; </a:t>
            </a:r>
            <a:r>
              <a:rPr lang="en-GB" dirty="0" smtClean="0"/>
              <a:t>Adrian </a:t>
            </a:r>
            <a:r>
              <a:rPr lang="en-GB" dirty="0" err="1" smtClean="0"/>
              <a:t>Cullis</a:t>
            </a:r>
            <a:r>
              <a:rPr lang="en-GB" dirty="0" smtClean="0"/>
              <a:t> </a:t>
            </a:r>
            <a:r>
              <a:rPr lang="en-GB" dirty="0" smtClean="0"/>
              <a:t>(UK) with </a:t>
            </a:r>
            <a:r>
              <a:rPr lang="en-GB" dirty="0" smtClean="0"/>
              <a:t>support from Kerstin </a:t>
            </a:r>
            <a:r>
              <a:rPr lang="en-GB" dirty="0" err="1" smtClean="0"/>
              <a:t>Danert</a:t>
            </a:r>
            <a:r>
              <a:rPr lang="en-GB" dirty="0" smtClean="0"/>
              <a:t> (UK)</a:t>
            </a:r>
            <a:endParaRPr lang="en-GB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Focus on water governance as well as water-related ecosystem services and rangeland land &amp; water management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smtClean="0"/>
              <a:t>Concept note posted on the IYRP website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83974" y="348659"/>
            <a:ext cx="1003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Updates on activities of the </a:t>
            </a:r>
            <a:r>
              <a:rPr lang="en-GB" sz="4000" dirty="0" smtClean="0">
                <a:latin typeface="+mj-lt"/>
              </a:rPr>
              <a:t>WGs </a:t>
            </a:r>
            <a:r>
              <a:rPr lang="en-GB" sz="4000" dirty="0"/>
              <a:t>(cont’d)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7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Macintosh PowerPoint</Application>
  <PresentationFormat>Benutzerdefiniert</PresentationFormat>
  <Paragraphs>82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PowerPoint-Präsentation</vt:lpstr>
      <vt:lpstr>International Year of Rangelands &amp; Pastoralists 2026</vt:lpstr>
      <vt:lpstr>Outputs of the Working Groups will feed into the 12 themes that actors shall engage with during the IYRP (one theme per month)</vt:lpstr>
      <vt:lpstr>Working groups agreed to date</vt:lpstr>
      <vt:lpstr>What does the IYRP initiative seek to achieve through the Working Groups?</vt:lpstr>
      <vt:lpstr>Possible tasks of Working Groups (WGs)  related to their respective themes: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Reviewer</cp:lastModifiedBy>
  <cp:revision>23</cp:revision>
  <dcterms:created xsi:type="dcterms:W3CDTF">2023-04-24T15:32:03Z</dcterms:created>
  <dcterms:modified xsi:type="dcterms:W3CDTF">2023-07-19T17:46:29Z</dcterms:modified>
</cp:coreProperties>
</file>