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000000"/>
          </p15:clr>
        </p15:guide>
        <p15:guide id="2" pos="76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ERyLDox8CUoHAUSpE1aQWRsGn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120" y="-176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22" Type="http://customschemas.google.com/relationships/presentationmetadata" Target="metadata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7612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>
            <a:spLocks noGrp="1"/>
          </p:cNvSpPr>
          <p:nvPr>
            <p:ph type="pic" idx="2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marL="914400" lvl="1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marL="1371600" lvl="2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marL="1828800" lvl="3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marL="2286000" lvl="4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Center">
  <p:cSld name="Title - Cent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>
            <a:spLocks noGrp="1"/>
          </p:cNvSpPr>
          <p:nvPr>
            <p:ph type="pic" idx="2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>
            <a:spLocks noGrp="1"/>
          </p:cNvSpPr>
          <p:nvPr>
            <p:ph type="pic" idx="2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9"/>
          <p:cNvSpPr>
            <a:spLocks noGrp="1"/>
          </p:cNvSpPr>
          <p:nvPr>
            <p:ph type="pic" idx="3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9"/>
          <p:cNvSpPr>
            <a:spLocks noGrp="1"/>
          </p:cNvSpPr>
          <p:nvPr>
            <p:ph type="pic" idx="4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 i="1"/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>
            <a:spLocks noGrp="1"/>
          </p:cNvSpPr>
          <p:nvPr>
            <p:ph type="pic" idx="2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marR="0" lvl="0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title"/>
          </p:nvPr>
        </p:nvSpPr>
        <p:spPr>
          <a:xfrm>
            <a:off x="4196014" y="44083"/>
            <a:ext cx="17575074" cy="174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D4F3F"/>
              </a:buClr>
              <a:buSzPts val="8000"/>
              <a:buFont typeface="Proxima Nova"/>
              <a:buNone/>
            </a:pPr>
            <a:r>
              <a:rPr lang="es-ES" sz="6000" b="1" dirty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Estructura de la coalición AIPP-IYRP </a:t>
            </a:r>
            <a:r>
              <a:rPr lang="es-ES" sz="6000" b="1" dirty="0" smtClean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2026 </a:t>
            </a:r>
            <a:endParaRPr lang="es-ES" sz="6000" b="1" dirty="0">
              <a:solidFill>
                <a:srgbClr val="8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248" y="690674"/>
            <a:ext cx="3609555" cy="230371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8178717" y="2437554"/>
            <a:ext cx="11265830" cy="157222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61400"/>
              </a:buClr>
              <a:buSzPts val="4500"/>
              <a:buFont typeface="Proxima Nova"/>
              <a:buNone/>
            </a:pPr>
            <a:r>
              <a:rPr lang="es-ES" sz="4500" b="1" i="0" u="none" strike="noStrike" cap="none" dirty="0">
                <a:solidFill>
                  <a:srgbClr val="A61400"/>
                </a:solidFill>
                <a:latin typeface="Proxima Nova"/>
                <a:ea typeface="Proxima Nova"/>
                <a:cs typeface="Proxima Nova"/>
                <a:sym typeface="Proxima Nova"/>
              </a:rPr>
              <a:t>Lista digital general del AIPP-IYRP</a:t>
            </a:r>
            <a:endParaRPr lang="es-ES" dirty="0">
              <a:latin typeface="Proxima Nova"/>
            </a:endParaRPr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s-ES" sz="3000" b="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~</a:t>
            </a:r>
            <a:r>
              <a:rPr lang="es-ES" sz="300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800 direcciones, la mayoría </a:t>
            </a:r>
            <a:r>
              <a:rPr lang="es-ES" sz="3000" i="0" u="none" strike="noStrike" cap="none" dirty="0">
                <a:solidFill>
                  <a:srgbClr val="000000"/>
                </a:solidFill>
                <a:latin typeface="Proxima Nova"/>
                <a:ea typeface="Helvetica Neue"/>
                <a:cs typeface="Helvetica Neue"/>
                <a:sym typeface="Helvetica Neue"/>
              </a:rPr>
              <a:t>sólo</a:t>
            </a:r>
            <a:r>
              <a:rPr lang="es-ES" sz="300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 para información </a:t>
            </a:r>
            <a:endParaRPr lang="es-ES" sz="3000" i="0" u="none" strike="noStrike" cap="none" dirty="0">
              <a:solidFill>
                <a:srgbClr val="000000"/>
              </a:solidFill>
              <a:latin typeface="Proxima Nova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6224954" y="4522538"/>
            <a:ext cx="15861322" cy="1572225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s-ES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Grupo Internacional de Apoyo (ISG)</a:t>
            </a:r>
            <a:endParaRPr lang="es-ES" dirty="0">
              <a:latin typeface="Proxima Nova"/>
            </a:endParaRPr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s-ES" sz="3000" b="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~465 socios activos, Amigos del AIPP, incluidos los miembros del GCG y la Secretaría Global</a:t>
            </a:r>
          </a:p>
        </p:txBody>
      </p:sp>
      <p:sp>
        <p:nvSpPr>
          <p:cNvPr id="54" name="Google Shape;54;p1"/>
          <p:cNvSpPr txBox="1"/>
          <p:nvPr/>
        </p:nvSpPr>
        <p:spPr>
          <a:xfrm>
            <a:off x="6224951" y="6280091"/>
            <a:ext cx="15861321" cy="2589748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s-ES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Grupo de Coordinación Global (GCG)</a:t>
            </a:r>
            <a:endParaRPr lang="es-ES" dirty="0">
              <a:latin typeface="Proxima Nova"/>
            </a:endParaRPr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s-ES" sz="3000" b="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~50 miembros (secretaría global, presidentes de las GRAA-RISG y representantes de los principales socios de apoyo: Gobierno de </a:t>
            </a:r>
            <a:r>
              <a:rPr lang="es-ES" sz="2800" b="0" i="0" u="none" strike="noStrike" cap="none" dirty="0">
                <a:solidFill>
                  <a:srgbClr val="000000"/>
                </a:solidFill>
                <a:latin typeface="Proxima Nova"/>
                <a:ea typeface="Proxima Nova Semibold"/>
                <a:cs typeface="Proxima Nova Semibold"/>
                <a:sym typeface="Proxima Nova Semibold"/>
              </a:rPr>
              <a:t>Mongolia, FAO, ICARDA, ILC, ILRI, UICN, PNUMA, WAMIP) </a:t>
            </a:r>
          </a:p>
        </p:txBody>
      </p:sp>
      <p:sp>
        <p:nvSpPr>
          <p:cNvPr id="55" name="Google Shape;55;p1"/>
          <p:cNvSpPr txBox="1"/>
          <p:nvPr/>
        </p:nvSpPr>
        <p:spPr>
          <a:xfrm>
            <a:off x="4554202" y="10243325"/>
            <a:ext cx="4062060" cy="171841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buClr>
                <a:srgbClr val="A71500"/>
              </a:buClr>
              <a:buSzPts val="3500"/>
            </a:pPr>
            <a:r>
              <a:rPr lang="es-ES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Equipo </a:t>
            </a:r>
            <a:r>
              <a:rPr lang="es-ES" sz="3500" b="1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de Comunicación Global</a:t>
            </a:r>
            <a:endParaRPr lang="es-ES" sz="3500" b="1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0938144" y="9232138"/>
            <a:ext cx="5251094" cy="4206280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s-ES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Grupos de Trabajo:</a:t>
            </a:r>
            <a:endParaRPr lang="es-ES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Repoblación forestal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Biodiversidad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Cambio climático</a:t>
            </a: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Género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Neutralidad de la degradación de la tierra (LDN)</a:t>
            </a:r>
            <a:endParaRPr lang="es-ES" sz="2300" dirty="0">
              <a:latin typeface="Proxima Nova"/>
            </a:endParaRPr>
          </a:p>
          <a:p>
            <a:pPr algn="ctr">
              <a:buSzPts val="2400"/>
            </a:pPr>
            <a:r>
              <a:rPr lang="es-ES" sz="2300" dirty="0">
                <a:latin typeface="Proxima Nova"/>
                <a:ea typeface="Proxima Nova"/>
                <a:cs typeface="Proxima Nova"/>
                <a:sym typeface="Proxima Nova"/>
              </a:rPr>
              <a:t>Tenencia de la tierra y bienes comunes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Economía pastoril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Agua</a:t>
            </a:r>
            <a:endParaRPr lang="es-ES" sz="2300" dirty="0">
              <a:latin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s-ES" sz="2300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Juventud</a:t>
            </a:r>
          </a:p>
        </p:txBody>
      </p:sp>
      <p:sp>
        <p:nvSpPr>
          <p:cNvPr id="57" name="Google Shape;57;p1"/>
          <p:cNvSpPr txBox="1"/>
          <p:nvPr/>
        </p:nvSpPr>
        <p:spPr>
          <a:xfrm>
            <a:off x="18232822" y="9671148"/>
            <a:ext cx="4055181" cy="2811026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s-ES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Grupos Regionales de Apoyo al AIPP (GRAA-RISG)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endParaRPr lang="es-ES" sz="1800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s-ES" sz="1800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RISG Regional IYRP </a:t>
            </a:r>
            <a:r>
              <a:rPr lang="es-ES" sz="1800" i="0" u="none" strike="noStrike" cap="none" dirty="0" err="1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Support</a:t>
            </a:r>
            <a:r>
              <a:rPr lang="es-ES" sz="1800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s-ES" sz="1800" i="0" u="none" strike="noStrike" cap="none" dirty="0" err="1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Group</a:t>
            </a:r>
            <a:endParaRPr lang="es-ES" sz="1800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58" name="Google Shape;58;p1"/>
          <p:cNvCxnSpPr>
            <a:cxnSpLocks/>
          </p:cNvCxnSpPr>
          <p:nvPr/>
        </p:nvCxnSpPr>
        <p:spPr>
          <a:xfrm flipH="1">
            <a:off x="5153398" y="5411033"/>
            <a:ext cx="1071556" cy="0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59" name="Google Shape;59;p1"/>
          <p:cNvCxnSpPr>
            <a:cxnSpLocks/>
            <a:endCxn id="57" idx="0"/>
          </p:cNvCxnSpPr>
          <p:nvPr/>
        </p:nvCxnSpPr>
        <p:spPr>
          <a:xfrm>
            <a:off x="17936870" y="8831689"/>
            <a:ext cx="2323543" cy="83945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0" name="Google Shape;60;p1"/>
          <p:cNvCxnSpPr/>
          <p:nvPr/>
        </p:nvCxnSpPr>
        <p:spPr>
          <a:xfrm>
            <a:off x="13563691" y="6044546"/>
            <a:ext cx="0" cy="52496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1" name="Google Shape;61;p1"/>
          <p:cNvCxnSpPr/>
          <p:nvPr/>
        </p:nvCxnSpPr>
        <p:spPr>
          <a:xfrm>
            <a:off x="13563691" y="4072946"/>
            <a:ext cx="0" cy="4934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64" name="Google Shape;64;p1"/>
          <p:cNvSpPr txBox="1"/>
          <p:nvPr/>
        </p:nvSpPr>
        <p:spPr>
          <a:xfrm>
            <a:off x="1091336" y="4132200"/>
            <a:ext cx="4062061" cy="3103414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</a:pPr>
            <a:r>
              <a:rPr lang="es-ES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Secretaría Global</a:t>
            </a:r>
            <a:endParaRPr lang="es-ES" sz="3500" b="1" i="0" u="none" strike="noStrike" cap="none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s-ES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Copresidentes, </a:t>
            </a:r>
            <a:endParaRPr lang="es-ES" dirty="0">
              <a:solidFill>
                <a:schemeClr val="tx1"/>
              </a:solidFill>
              <a:latin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s-ES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Coordinadores del equipo de comunicación y de los grupos de trabajo y gestores del portal web y  las listas de correo</a:t>
            </a:r>
          </a:p>
        </p:txBody>
      </p:sp>
      <p:cxnSp>
        <p:nvCxnSpPr>
          <p:cNvPr id="22" name="Google Shape;58;p1"/>
          <p:cNvCxnSpPr>
            <a:cxnSpLocks/>
            <a:endCxn id="55" idx="0"/>
          </p:cNvCxnSpPr>
          <p:nvPr/>
        </p:nvCxnSpPr>
        <p:spPr>
          <a:xfrm flipH="1">
            <a:off x="6585232" y="8908958"/>
            <a:ext cx="2309328" cy="133436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9" name="Google Shape;58;p1"/>
          <p:cNvCxnSpPr>
            <a:cxnSpLocks/>
          </p:cNvCxnSpPr>
          <p:nvPr/>
        </p:nvCxnSpPr>
        <p:spPr>
          <a:xfrm flipH="1" flipV="1">
            <a:off x="5202246" y="6325295"/>
            <a:ext cx="1022705" cy="1295943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0" name="Google Shape;60;p1"/>
          <p:cNvCxnSpPr>
            <a:cxnSpLocks/>
          </p:cNvCxnSpPr>
          <p:nvPr/>
        </p:nvCxnSpPr>
        <p:spPr>
          <a:xfrm>
            <a:off x="13563691" y="8869839"/>
            <a:ext cx="0" cy="36229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5" name="Google Shape;58;p1"/>
          <p:cNvCxnSpPr>
            <a:cxnSpLocks/>
          </p:cNvCxnSpPr>
          <p:nvPr/>
        </p:nvCxnSpPr>
        <p:spPr>
          <a:xfrm flipH="1">
            <a:off x="5226671" y="3302791"/>
            <a:ext cx="2952047" cy="1263605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ED3AC5B5-995B-03D7-6440-CFAAB8AFA20B}"/>
              </a:ext>
            </a:extLst>
          </p:cNvPr>
          <p:cNvSpPr txBox="1"/>
          <p:nvPr/>
        </p:nvSpPr>
        <p:spPr>
          <a:xfrm>
            <a:off x="5713598" y="1390276"/>
            <a:ext cx="150345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800000"/>
                </a:solidFill>
                <a:latin typeface="Proxima Nova"/>
              </a:rPr>
              <a:t>AIPP = Año Internacional de Pastizales y Pastores   IYRP International </a:t>
            </a:r>
            <a:r>
              <a:rPr lang="es-ES" sz="2400" dirty="0" err="1">
                <a:solidFill>
                  <a:srgbClr val="800000"/>
                </a:solidFill>
                <a:latin typeface="Proxima Nova"/>
              </a:rPr>
              <a:t>Year</a:t>
            </a:r>
            <a:r>
              <a:rPr lang="es-ES" sz="2400" dirty="0">
                <a:solidFill>
                  <a:srgbClr val="800000"/>
                </a:solidFill>
                <a:latin typeface="Proxima Nova"/>
              </a:rPr>
              <a:t> of </a:t>
            </a:r>
            <a:r>
              <a:rPr lang="es-ES" sz="2400" smtClean="0">
                <a:solidFill>
                  <a:srgbClr val="800000"/>
                </a:solidFill>
                <a:latin typeface="Proxima Nova"/>
              </a:rPr>
              <a:t>Rangelands </a:t>
            </a:r>
            <a:r>
              <a:rPr lang="es-ES" sz="2400" dirty="0">
                <a:solidFill>
                  <a:srgbClr val="800000"/>
                </a:solidFill>
                <a:latin typeface="Proxima Nova"/>
              </a:rPr>
              <a:t>&amp; </a:t>
            </a:r>
            <a:r>
              <a:rPr lang="es-ES" sz="2400" dirty="0" err="1">
                <a:solidFill>
                  <a:srgbClr val="800000"/>
                </a:solidFill>
                <a:latin typeface="Proxima Nova"/>
              </a:rPr>
              <a:t>Pastoralists</a:t>
            </a:r>
            <a:endParaRPr lang="es-ES" sz="2400" dirty="0">
              <a:solidFill>
                <a:srgbClr val="800000"/>
              </a:solidFill>
              <a:latin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Macintosh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White</vt:lpstr>
      <vt:lpstr>Estructura de la coalición AIPP-IYRP 2026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IYRP 2026 coalition</dc:title>
  <dc:creator>Pedro M. Herrera</dc:creator>
  <cp:keywords>, docId:819F7BC0C14B1051967CFEF504929BF0</cp:keywords>
  <cp:lastModifiedBy>Reviewer</cp:lastModifiedBy>
  <cp:revision>8</cp:revision>
  <dcterms:modified xsi:type="dcterms:W3CDTF">2023-11-15T15:24:51Z</dcterms:modified>
</cp:coreProperties>
</file>