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65" r:id="rId4"/>
    <p:sldId id="257" r:id="rId5"/>
    <p:sldId id="259" r:id="rId6"/>
    <p:sldId id="264" r:id="rId7"/>
    <p:sldId id="260" r:id="rId8"/>
    <p:sldId id="261" r:id="rId9"/>
    <p:sldId id="286" r:id="rId10"/>
    <p:sldId id="262" r:id="rId11"/>
    <p:sldId id="266" r:id="rId12"/>
    <p:sldId id="285" r:id="rId13"/>
    <p:sldId id="284" r:id="rId14"/>
    <p:sldId id="289" r:id="rId15"/>
    <p:sldId id="263" r:id="rId16"/>
    <p:sldId id="290" r:id="rId17"/>
    <p:sldId id="292" r:id="rId18"/>
    <p:sldId id="279" r:id="rId19"/>
    <p:sldId id="277" r:id="rId20"/>
    <p:sldId id="278" r:id="rId21"/>
    <p:sldId id="280" r:id="rId22"/>
    <p:sldId id="281" r:id="rId23"/>
    <p:sldId id="282" r:id="rId24"/>
    <p:sldId id="276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33F5-87E4-CA4B-8C25-ECCE59902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DC09A-C8AC-A14E-8380-90719DD4C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93ADA-6842-B144-9C91-F0D50BFA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8B5-C0BD-D94E-9216-1AC12A886AF2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B942B-27FA-B348-A75B-4682B776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84339-608C-824F-8CD0-BB43401F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D5BC-3F0C-7B43-BD5A-F3F1FC60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4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1C99-8F51-3F42-BD24-E915EBBA8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23613-0D38-D645-A51A-89267453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B2322-0376-B149-BEA4-FFB704D23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8B5-C0BD-D94E-9216-1AC12A886AF2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E21A7-ADFD-D24A-9217-4EDB8707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1C59F-BB76-114D-8F9E-26474BD0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D5BC-3F0C-7B43-BD5A-F3F1FC60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9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B9DA88-E283-C84D-9C05-CAE1DE0F3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DF16E-1F0B-7F4C-A68C-66ED049C7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DD991-23CF-224E-91F1-7895F875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8B5-C0BD-D94E-9216-1AC12A886AF2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584BA-BC05-E34E-8304-8168F0C4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0513B-1CD4-C940-B4F5-28EBDB55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D5BC-3F0C-7B43-BD5A-F3F1FC60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9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2B30-8CB0-3D4B-8D1A-14ECC73F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164AB-2B3A-0B4E-8A5E-B57066051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C1ACD-0A12-214D-90B5-14179844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8B5-C0BD-D94E-9216-1AC12A886AF2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E4C9-6908-474D-848D-3D2EE0C0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799BC-D316-4D44-80B6-8D557FB0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D5BC-3F0C-7B43-BD5A-F3F1FC60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7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B2C1-8900-6545-AE2B-6BE6FA93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4E71F-E709-4949-A670-F4B7AB755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A15F7-950D-AD42-97CA-3AB0FDFA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8B5-C0BD-D94E-9216-1AC12A886AF2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893CF-9C5C-9B44-8BDF-6C71CBA1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5F603-9372-6B47-B817-B8B62A6EF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D5BC-3F0C-7B43-BD5A-F3F1FC60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9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277E6-3534-D04C-9EE1-69A8942F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8BD0-9181-3B4C-A214-5AAAF8C41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6DA23-76C2-5C4C-913D-CAD7CF1AE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2FD17-CD91-ED47-937C-42D45DAA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8B5-C0BD-D94E-9216-1AC12A886AF2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82D19-A60D-BB40-9AD5-28CC286A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F8436-A9E3-3A46-8F8D-5EF73834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D5BC-3F0C-7B43-BD5A-F3F1FC60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0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E3045-4C29-EB46-9ADD-3A0F7F85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64D6C-9983-7C40-8193-8F72BB8BF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A5CD2-FD15-794B-942B-B129A8CC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D0019-6635-884F-823B-08F0A9B13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034B70-AB88-854A-BEF2-BCC1030F5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2BB66-BF08-634E-A0E6-A4B3AFA8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8B5-C0BD-D94E-9216-1AC12A886AF2}" type="datetimeFigureOut">
              <a:rPr lang="en-US" smtClean="0"/>
              <a:t>2/24/22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01727B-4BA6-ED41-8409-8D77A19E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6B473D-54AC-9248-925A-76FA44B9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D5BC-3F0C-7B43-BD5A-F3F1FC60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7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A8E9-BF7E-2A4A-BCED-E38CA056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EEF70-BA02-1C46-BE8A-D7AD6AC9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8B5-C0BD-D94E-9216-1AC12A886AF2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BBE50-318D-F44D-BAF9-704799D4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A0106-3501-1840-BC8B-2874A1EC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D5BC-3F0C-7B43-BD5A-F3F1FC60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34F976-7A76-0E43-ABDA-A7B19AD3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8B5-C0BD-D94E-9216-1AC12A886AF2}" type="datetimeFigureOut">
              <a:rPr lang="en-US" smtClean="0"/>
              <a:t>2/24/22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64F11-6EF9-CE42-91D2-7650FF01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A051-F4E8-C345-8195-143F1420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D5BC-3F0C-7B43-BD5A-F3F1FC60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9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F348-0574-C447-94E7-7AEC059A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90B3D-3C45-444D-9294-A09E6F97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8BF3E-0E59-544A-BA3A-473D94125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74ECB-AB8B-B649-84EB-57CB9D9C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8B5-C0BD-D94E-9216-1AC12A886AF2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7FFBB-621F-0442-8691-3337A77A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70E25-B253-DC4F-A0FA-878F9EDB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D5BC-3F0C-7B43-BD5A-F3F1FC60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8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52E3-2981-104C-8D8E-160209BE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3EE0D-9DE5-4A4F-9FCF-4E00284DC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392E2-4003-DA46-9AFF-4EDD315CF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73F10-9F5C-5846-8664-ED592A72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8B5-C0BD-D94E-9216-1AC12A886AF2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4BF18-144F-3841-B1F8-7D2D3935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F56F8-B44C-FD4E-91C3-64E3C035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D5BC-3F0C-7B43-BD5A-F3F1FC60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0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6D6084-92EE-7B45-A332-8FB046B1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F06FF-5F2F-9C42-B136-D86CD8794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E6EE5-285C-0A4F-979E-3514CB230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CF8B5-C0BD-D94E-9216-1AC12A886AF2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2222E-7E54-0849-8D28-F7AA7F91C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C92EE-1B76-0547-B540-107FEB86C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2D5BC-3F0C-7B43-BD5A-F3F1FC60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1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acres.org/uploads/docs/HumanBiocomplexity.pdf" TargetMode="External"/><Relationship Id="rId2" Type="http://schemas.openxmlformats.org/officeDocument/2006/relationships/hyperlink" Target="http://www.uvacres.org/project.php?id=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vacres.org/uploads/docs/ids2proposal.pd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r.edu/research-innovation/research-hub/grant-funding-database" TargetMode="External"/><Relationship Id="rId2" Type="http://schemas.openxmlformats.org/officeDocument/2006/relationships/hyperlink" Target="https://www.unr.edu/research-innovation/research-hub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andid.org/find-funding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E126-A612-DE49-A964-A861E4D4C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655" y="2049518"/>
            <a:ext cx="9144000" cy="1663644"/>
          </a:xfrm>
        </p:spPr>
        <p:txBody>
          <a:bodyPr>
            <a:noAutofit/>
          </a:bodyPr>
          <a:lstStyle/>
          <a:p>
            <a:r>
              <a:rPr lang="en-US" sz="2800" dirty="0"/>
              <a:t>Review of North American and Global Donor Organizations </a:t>
            </a:r>
            <a:br>
              <a:rPr lang="en-US" sz="2800" dirty="0"/>
            </a:br>
            <a:r>
              <a:rPr lang="en-US" sz="2800" dirty="0"/>
              <a:t>Supporting Dry Land Development, Research and Outreach </a:t>
            </a:r>
            <a:br>
              <a:rPr lang="en-US" sz="2800" dirty="0"/>
            </a:br>
            <a:r>
              <a:rPr lang="en-US" sz="2800" dirty="0"/>
              <a:t>to Tackle Climate Change Impacts – </a:t>
            </a:r>
            <a:br>
              <a:rPr lang="en-US" sz="2400" dirty="0"/>
            </a:br>
            <a:r>
              <a:rPr lang="en-US" sz="2400" dirty="0"/>
              <a:t>Opportunities for New Collaborations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CE53B-2A54-3242-AF6E-D4950932C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4468"/>
            <a:ext cx="9144000" cy="1358845"/>
          </a:xfrm>
        </p:spPr>
        <p:txBody>
          <a:bodyPr/>
          <a:lstStyle/>
          <a:p>
            <a:r>
              <a:rPr lang="en-US" dirty="0"/>
              <a:t>Brien E [Ben] Norton – Utah State University</a:t>
            </a:r>
          </a:p>
          <a:p>
            <a:r>
              <a:rPr lang="en-US" dirty="0"/>
              <a:t>Robert Washington-Allen – University of Nevada, Reno</a:t>
            </a:r>
          </a:p>
          <a:p>
            <a:r>
              <a:rPr lang="en-US" dirty="0"/>
              <a:t>William A. Payne – University of Nevada, Reno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41D84D9-8FB3-D541-8C14-F84A5DDE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432" y="0"/>
            <a:ext cx="5974561" cy="18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6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4F8B-57F1-5A4B-A18B-98B6D761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How does the funding process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A8293-4566-DC45-B9CE-D1EE0CC21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773" y="155235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Member Countries donate $millions to specific UN agencies and banks, such as</a:t>
            </a:r>
            <a:endParaRPr lang="en-US" sz="1600" dirty="0"/>
          </a:p>
          <a:p>
            <a:pPr lvl="1"/>
            <a:r>
              <a:rPr lang="en-US" sz="1600" dirty="0"/>
              <a:t>WB  World Bank, IDA  International Development Association</a:t>
            </a:r>
          </a:p>
          <a:p>
            <a:pPr lvl="1"/>
            <a:r>
              <a:rPr lang="en-US" sz="1600" dirty="0"/>
              <a:t>GEF  Global Environment Facility</a:t>
            </a:r>
          </a:p>
          <a:p>
            <a:pPr lvl="1"/>
            <a:r>
              <a:rPr lang="en-US" sz="1600" dirty="0"/>
              <a:t>UNEP  UN Environment Programme</a:t>
            </a:r>
          </a:p>
          <a:p>
            <a:pPr lvl="1"/>
            <a:r>
              <a:rPr lang="en-US" sz="1600" dirty="0"/>
              <a:t>GCF  Green Climate Fund</a:t>
            </a:r>
          </a:p>
          <a:p>
            <a:r>
              <a:rPr lang="en-US" sz="2000" dirty="0"/>
              <a:t>Number of member countries varies from agency to agency, for example:</a:t>
            </a:r>
          </a:p>
          <a:p>
            <a:pPr lvl="1"/>
            <a:r>
              <a:rPr lang="en-US" sz="1600" dirty="0"/>
              <a:t>ADB 68 countries, AfDB 81 countries, CAF 17 countries, EBRD 71 countries</a:t>
            </a:r>
          </a:p>
          <a:p>
            <a:r>
              <a:rPr lang="en-US" sz="2000" dirty="0"/>
              <a:t>An individual country can access agency resources only if it is a member country of the agency or bank</a:t>
            </a:r>
          </a:p>
          <a:p>
            <a:r>
              <a:rPr lang="en-US" sz="2000" dirty="0"/>
              <a:t>Some UN entities serve as the “Financial Mechanism” for distributing and monitoring funds:</a:t>
            </a:r>
          </a:p>
          <a:p>
            <a:pPr lvl="1"/>
            <a:r>
              <a:rPr lang="en-US" sz="1600" dirty="0"/>
              <a:t>WB  World Bank</a:t>
            </a:r>
          </a:p>
          <a:p>
            <a:pPr lvl="1"/>
            <a:r>
              <a:rPr lang="en-US" sz="1600" dirty="0"/>
              <a:t>UNFCCC  UN Framework for Convention on Climate Change</a:t>
            </a:r>
          </a:p>
          <a:p>
            <a:pPr lvl="1"/>
            <a:r>
              <a:rPr lang="en-US" sz="1600" dirty="0"/>
              <a:t>CBD  Convention on Biological Diversity</a:t>
            </a:r>
          </a:p>
          <a:p>
            <a:r>
              <a:rPr lang="en-US" sz="2000" dirty="0"/>
              <a:t>Other agencies approve projects and provide money for those projects, for example:</a:t>
            </a:r>
          </a:p>
          <a:p>
            <a:pPr lvl="1"/>
            <a:r>
              <a:rPr lang="en-US" sz="1600" dirty="0"/>
              <a:t>GEF  Global Environment Facility</a:t>
            </a:r>
          </a:p>
          <a:p>
            <a:pPr lvl="1"/>
            <a:r>
              <a:rPr lang="en-US" sz="1600" dirty="0"/>
              <a:t>GCF  Green Climate Fund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940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CDD672-B371-2049-A476-F617DE6A96F8}"/>
              </a:ext>
            </a:extLst>
          </p:cNvPr>
          <p:cNvSpPr txBox="1">
            <a:spLocks/>
          </p:cNvSpPr>
          <p:nvPr/>
        </p:nvSpPr>
        <p:spPr>
          <a:xfrm>
            <a:off x="838200" y="1403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Access to international funding agencies is initiated by national governments and home government departments.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B17728-FA7B-1B4E-AC4D-ABCD2C8CECDF}"/>
              </a:ext>
            </a:extLst>
          </p:cNvPr>
          <p:cNvSpPr txBox="1">
            <a:spLocks/>
          </p:cNvSpPr>
          <p:nvPr/>
        </p:nvSpPr>
        <p:spPr>
          <a:xfrm>
            <a:off x="838200" y="31915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National governments identify projects and work with an international agency for assistance with project design and funding.</a:t>
            </a:r>
          </a:p>
        </p:txBody>
      </p:sp>
    </p:spTree>
    <p:extLst>
      <p:ext uri="{BB962C8B-B14F-4D97-AF65-F5344CB8AC3E}">
        <p14:creationId xmlns:p14="http://schemas.microsoft.com/office/powerpoint/2010/main" val="230168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42FAC-969E-E04A-994A-F0F43398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824"/>
            <a:ext cx="10515600" cy="118744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Remember: Projects are initiated by governments, working with UN agencies and/or international banks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3E006-F9CA-FB44-9C7B-787266680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706" y="2395132"/>
            <a:ext cx="10515600" cy="605243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dirty="0"/>
              <a:t>UN agencies and banks work only through national governments and their departments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1865B-3C4A-E549-862F-2BCD63D05AF8}"/>
              </a:ext>
            </a:extLst>
          </p:cNvPr>
          <p:cNvSpPr txBox="1"/>
          <p:nvPr/>
        </p:nvSpPr>
        <p:spPr>
          <a:xfrm>
            <a:off x="1375144" y="3185376"/>
            <a:ext cx="9441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National governments often have representatives within UN Agencies</a:t>
            </a:r>
          </a:p>
          <a:p>
            <a:pPr algn="ctr"/>
            <a:r>
              <a:rPr lang="en-US" sz="2400" dirty="0"/>
              <a:t>who serve as the points of contact between UN and the country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EC540-2A13-9B49-987F-AE991D41F02D}"/>
              </a:ext>
            </a:extLst>
          </p:cNvPr>
          <p:cNvSpPr txBox="1"/>
          <p:nvPr/>
        </p:nvSpPr>
        <p:spPr>
          <a:xfrm>
            <a:off x="2502692" y="4322379"/>
            <a:ext cx="7186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 Agencies often have in-country offices that facilitate liaison between the UN agency &amp; host country, e.g., FAO</a:t>
            </a:r>
          </a:p>
        </p:txBody>
      </p:sp>
    </p:spTree>
    <p:extLst>
      <p:ext uri="{BB962C8B-B14F-4D97-AF65-F5344CB8AC3E}">
        <p14:creationId xmlns:p14="http://schemas.microsoft.com/office/powerpoint/2010/main" val="80496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A959-3436-354A-A89E-3C4155E2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i="1" dirty="0"/>
              <a:t>As an individual IYRP member, how do you go about becoming involved in a development project, research or outreach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7A0FA-CFE2-EF4D-828D-7F7A717F5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There are basically two pathways: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sz="2200" dirty="0"/>
              <a:t>1. 	Respond to a government announcement outlining a potential project and inviting 	interested parties to submit a proposal.</a:t>
            </a:r>
          </a:p>
          <a:p>
            <a:pPr marL="457200" lvl="1" indent="0">
              <a:buNone/>
            </a:pPr>
            <a:r>
              <a:rPr lang="en-US" sz="1800" dirty="0"/>
              <a:t>	The national government may respond to a prospectus advertised by an international Agency.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   2.	 Get to know individuals in government or make strategic contacts with 	government personnel or personnel working for an international agency.</a:t>
            </a:r>
          </a:p>
          <a:p>
            <a:pPr marL="457200" indent="-457200">
              <a:buAutoNum type="arabicPeriod" startAt="2"/>
            </a:pPr>
            <a:endParaRPr lang="en-US" sz="2200" dirty="0"/>
          </a:p>
          <a:p>
            <a:pPr marL="0" indent="0">
              <a:buNone/>
            </a:pPr>
            <a:r>
              <a:rPr lang="en-US" sz="2400" dirty="0"/>
              <a:t>	Number 2 is probably the most effective way to secure participation in a UN 	agency-	funded or bank-funded project!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5288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ass, outdoor, person&#10;&#10;Description automatically generated">
            <a:extLst>
              <a:ext uri="{FF2B5EF4-FFF2-40B4-BE49-F238E27FC236}">
                <a16:creationId xmlns:a16="http://schemas.microsoft.com/office/drawing/2014/main" id="{1D2CE072-1D3F-D04A-BD4F-0EC953C46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00" r="9089" b="1955"/>
          <a:stretch/>
        </p:blipFill>
        <p:spPr>
          <a:xfrm>
            <a:off x="5255306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50DCB0-C334-AF4C-9EDD-474E7B96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983646"/>
            <a:ext cx="4327029" cy="1124712"/>
          </a:xfrm>
        </p:spPr>
        <p:txBody>
          <a:bodyPr anchor="b">
            <a:normAutofit/>
          </a:bodyPr>
          <a:lstStyle/>
          <a:p>
            <a:r>
              <a:rPr lang="en-US" sz="2800" b="1" i="1" dirty="0"/>
              <a:t>As a researcher, what can you expect?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E5787-16F9-1F46-A948-A45009872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448052"/>
            <a:ext cx="4705403" cy="4090101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2600" dirty="0"/>
              <a:t>Most global agency-funded projects do not have a specific research theme or component.</a:t>
            </a:r>
          </a:p>
          <a:p>
            <a:endParaRPr lang="en-US" sz="2600" dirty="0"/>
          </a:p>
          <a:p>
            <a:r>
              <a:rPr lang="en-US" sz="2600" dirty="0"/>
              <a:t>However, questions arise in design and implementation of projects that call for research approaches to gather information or support assumptions.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For example: In a rangeland setting, Carbon sequestration is greatly enhanced by promoting perennial grasses.</a:t>
            </a:r>
          </a:p>
          <a:p>
            <a:pPr lvl="1"/>
            <a:r>
              <a:rPr lang="en-US" sz="2600" dirty="0"/>
              <a:t>Plant production needs to be measured and monitored to show project impact or success.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8263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733C-6FF1-4744-80AD-A6AE96C6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1748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Two very important UN agencies in terms of climate change and project opportunities: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54FC-FCD3-1942-98FA-F0AA0C690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Global Environmental Facility [GEF]</a:t>
            </a:r>
          </a:p>
          <a:p>
            <a:pPr lvl="1"/>
            <a:r>
              <a:rPr lang="en-US" sz="1600" dirty="0"/>
              <a:t>Established 1991 before the Rio Earth Summit of 1992</a:t>
            </a:r>
          </a:p>
          <a:p>
            <a:pPr lvl="1"/>
            <a:r>
              <a:rPr lang="en-US" sz="1600" dirty="0"/>
              <a:t>&gt;40 countries contribute to GEF Trust Fund administered by the World Bank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Since 2001, $15billion spent in 130 countries on 440 projects</a:t>
            </a:r>
          </a:p>
          <a:p>
            <a:pPr lvl="1"/>
            <a:r>
              <a:rPr lang="en-US" sz="1600" dirty="0"/>
              <a:t>Serves as Financial Mechanism for 5 environmental conventions, including </a:t>
            </a:r>
          </a:p>
          <a:p>
            <a:pPr lvl="2"/>
            <a:r>
              <a:rPr lang="en-US" sz="1200" dirty="0"/>
              <a:t>Convention on Biological Diversity</a:t>
            </a:r>
          </a:p>
          <a:p>
            <a:pPr lvl="2"/>
            <a:r>
              <a:rPr lang="en-US" sz="1200" dirty="0"/>
              <a:t>UN Convention to Combat Desertification</a:t>
            </a:r>
          </a:p>
          <a:p>
            <a:pPr lvl="2"/>
            <a:r>
              <a:rPr lang="en-US" sz="1200" dirty="0"/>
              <a:t>UN Framework for Convention on Climate Change</a:t>
            </a:r>
          </a:p>
          <a:p>
            <a:endParaRPr lang="en-US" sz="2000" dirty="0"/>
          </a:p>
          <a:p>
            <a:r>
              <a:rPr lang="en-US" sz="2400" dirty="0"/>
              <a:t>Green Climate Fund [GCF]</a:t>
            </a:r>
          </a:p>
          <a:p>
            <a:pPr lvl="1"/>
            <a:r>
              <a:rPr lang="en-US" sz="1600" dirty="0"/>
              <a:t>Established 2010, became active 2014, very active after Paris Accords signed</a:t>
            </a:r>
          </a:p>
          <a:p>
            <a:pPr lvl="1"/>
            <a:r>
              <a:rPr lang="en-US" sz="1600" dirty="0"/>
              <a:t>Newest international agency focused entirely on Climate Change </a:t>
            </a:r>
            <a:r>
              <a:rPr lang="en-US" sz="1600" b="1" i="1" dirty="0"/>
              <a:t>mitigation</a:t>
            </a:r>
            <a:r>
              <a:rPr lang="en-US" sz="1600" dirty="0"/>
              <a:t> and </a:t>
            </a:r>
            <a:r>
              <a:rPr lang="en-US" sz="1600" b="1" i="1" dirty="0"/>
              <a:t>adaptation</a:t>
            </a:r>
          </a:p>
          <a:p>
            <a:pPr lvl="1"/>
            <a:r>
              <a:rPr lang="en-US" sz="1600" dirty="0"/>
              <a:t>Aims to achieve maximum impact in developing world</a:t>
            </a:r>
          </a:p>
          <a:p>
            <a:pPr lvl="1"/>
            <a:r>
              <a:rPr lang="en-US" sz="1600" dirty="0"/>
              <a:t>Supports paradigm shifts in both mitigation and adaptation (interested in new approaches)</a:t>
            </a:r>
          </a:p>
          <a:p>
            <a:pPr lvl="1"/>
            <a:r>
              <a:rPr lang="en-US" sz="1600" dirty="0"/>
              <a:t>50% of adaptation funds are targeted for particularly vulnerable countries: LDCs, small islands, &amp; African states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190 projects currently approved, </a:t>
            </a:r>
            <a:r>
              <a:rPr lang="en-US" sz="1600" dirty="0"/>
              <a:t>16% (31 projects) serve multiple countries.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18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DB89-A534-0E4C-BBEB-D05A9C90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Personal experience in preparing a proposal for submission to Green Climate Fund: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AA9D3-58FA-0244-8001-0DD53EED3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“</a:t>
            </a:r>
            <a:r>
              <a:rPr lang="en-US" sz="2400" i="1" dirty="0">
                <a:highlight>
                  <a:srgbClr val="FFFF00"/>
                </a:highlight>
              </a:rPr>
              <a:t>Increasing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i="1" dirty="0">
                <a:highlight>
                  <a:srgbClr val="FFFF00"/>
                </a:highlight>
              </a:rPr>
              <a:t>carbon sequestration in Kyrgyzstan by supporting climate investments in forests and rangelands</a:t>
            </a:r>
            <a:r>
              <a:rPr lang="en-US" sz="2400" dirty="0">
                <a:highlight>
                  <a:srgbClr val="FFFF00"/>
                </a:highlight>
              </a:rPr>
              <a:t>”</a:t>
            </a:r>
            <a:r>
              <a:rPr lang="en-US" sz="2400" dirty="0"/>
              <a:t> </a:t>
            </a:r>
          </a:p>
          <a:p>
            <a:r>
              <a:rPr lang="en-US" sz="2400" dirty="0"/>
              <a:t>Voluntary support as rangeland specialist (BEN) on an FAO proposal-development team.</a:t>
            </a:r>
          </a:p>
          <a:p>
            <a:r>
              <a:rPr lang="en-US" sz="2400" dirty="0"/>
              <a:t>Proposal focused on four degraded Districts in Kyrgyzstan. </a:t>
            </a:r>
            <a:r>
              <a:rPr lang="en-US" sz="2400" b="1" dirty="0"/>
              <a:t>Project was approved!</a:t>
            </a:r>
          </a:p>
          <a:p>
            <a:r>
              <a:rPr lang="en-US" sz="2400" dirty="0"/>
              <a:t>Project implemented by FAO and national forestry agency with GCF funding. $50million.</a:t>
            </a:r>
          </a:p>
          <a:p>
            <a:r>
              <a:rPr lang="en-US" sz="2400" dirty="0"/>
              <a:t>Project justification: “In Kyrgyzstan, livestock is most important source of income, primary source of nutrition, and a financial safety net for rural poor. </a:t>
            </a:r>
            <a:r>
              <a:rPr lang="en-US" sz="2400" dirty="0">
                <a:highlight>
                  <a:srgbClr val="FFFF00"/>
                </a:highlight>
              </a:rPr>
              <a:t>Climate change and poor management of natural resources has led to overgrazing…” </a:t>
            </a:r>
          </a:p>
          <a:p>
            <a:r>
              <a:rPr lang="en-US" sz="2400" dirty="0"/>
              <a:t>From project point of view, forage production and reduced degradation on rangelands is key to project success. </a:t>
            </a:r>
            <a:r>
              <a:rPr lang="en-US" sz="2400" dirty="0">
                <a:highlight>
                  <a:srgbClr val="FFFF00"/>
                </a:highlight>
              </a:rPr>
              <a:t>Rangeland rehabilitation was a critical component of the proposal.</a:t>
            </a:r>
          </a:p>
          <a:p>
            <a:r>
              <a:rPr lang="en-US" sz="2400" dirty="0"/>
              <a:t>Go to </a:t>
            </a:r>
            <a:r>
              <a:rPr lang="en-US" sz="2400" dirty="0" err="1"/>
              <a:t>www.greenclimate.fund</a:t>
            </a:r>
            <a:r>
              <a:rPr lang="en-US" sz="2400" dirty="0"/>
              <a:t> and click on </a:t>
            </a:r>
            <a:r>
              <a:rPr lang="en-US" sz="2400" i="1" dirty="0"/>
              <a:t>projects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65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1B5D-FD2F-6F43-8289-3EF4ED06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My contribution to the Kyrgyz proposal was to recommend better grazing management: e.g., rotational grazing with long rest periods</a:t>
            </a:r>
          </a:p>
        </p:txBody>
      </p:sp>
      <p:pic>
        <p:nvPicPr>
          <p:cNvPr id="5" name="Content Placeholder 4" descr="A picture containing outdoor, bread&#10;&#10;Description automatically generated">
            <a:extLst>
              <a:ext uri="{FF2B5EF4-FFF2-40B4-BE49-F238E27FC236}">
                <a16:creationId xmlns:a16="http://schemas.microsoft.com/office/drawing/2014/main" id="{5ED2B64E-B60F-424A-8132-1D26B1005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560" y="1946920"/>
            <a:ext cx="4688553" cy="351011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8DC44C-3112-0B41-A391-356B6F6DF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692" y="1946920"/>
            <a:ext cx="4965748" cy="35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5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0C1630-78D4-CD4F-AF1E-6711F87B3BA1}"/>
              </a:ext>
            </a:extLst>
          </p:cNvPr>
          <p:cNvSpPr txBox="1"/>
          <p:nvPr/>
        </p:nvSpPr>
        <p:spPr>
          <a:xfrm>
            <a:off x="1082364" y="1673086"/>
            <a:ext cx="982121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Personal Experience of Domestic Funding for Remote Sensing Research in </a:t>
            </a:r>
          </a:p>
          <a:p>
            <a:pPr algn="ctr"/>
            <a:r>
              <a:rPr lang="en-US" sz="2400" dirty="0"/>
              <a:t>Drylands including Savanna and Forest Ecosystems: A survey of opportunities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By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Dr. </a:t>
            </a:r>
            <a:r>
              <a:rPr lang="en-US" dirty="0">
                <a:highlight>
                  <a:srgbClr val="FFFF00"/>
                </a:highlight>
              </a:rPr>
              <a:t>Robert A. Washington-Allen </a:t>
            </a:r>
          </a:p>
          <a:p>
            <a:pPr algn="ctr"/>
            <a:r>
              <a:rPr lang="en-US" dirty="0"/>
              <a:t>Associate Professor of Agriculture</a:t>
            </a:r>
          </a:p>
          <a:p>
            <a:pPr algn="ctr"/>
            <a:r>
              <a:rPr lang="en-US" dirty="0"/>
              <a:t>Dept. of Agriculture, Veterinary, and Rangeland Sciences</a:t>
            </a:r>
          </a:p>
          <a:p>
            <a:pPr algn="ctr"/>
            <a:r>
              <a:rPr lang="en-US" dirty="0"/>
              <a:t>University of Nevada, Reno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&amp;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Dr. </a:t>
            </a:r>
            <a:r>
              <a:rPr lang="en-US" dirty="0">
                <a:highlight>
                  <a:srgbClr val="FFFF00"/>
                </a:highlight>
              </a:rPr>
              <a:t>William Payne</a:t>
            </a:r>
          </a:p>
          <a:p>
            <a:pPr algn="ctr"/>
            <a:r>
              <a:rPr lang="en-US" dirty="0"/>
              <a:t>Dean and Professor</a:t>
            </a:r>
          </a:p>
          <a:p>
            <a:pPr algn="ctr"/>
            <a:r>
              <a:rPr lang="en-US" dirty="0"/>
              <a:t>College of Agriculture, Biotechnology, and Natural Resources</a:t>
            </a:r>
          </a:p>
          <a:p>
            <a:pPr algn="ctr"/>
            <a:r>
              <a:rPr lang="en-US" dirty="0"/>
              <a:t>University of Nevada, Reno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9D16D04-D419-1E4F-98A8-7EDE7738B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97" y="0"/>
            <a:ext cx="4561489" cy="16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68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32CA16-E467-4D4B-A9D2-74C0B0124DAB}"/>
              </a:ext>
            </a:extLst>
          </p:cNvPr>
          <p:cNvSpPr txBox="1"/>
          <p:nvPr/>
        </p:nvSpPr>
        <p:spPr>
          <a:xfrm>
            <a:off x="0" y="394692"/>
            <a:ext cx="1207604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 Environmental Protection Agency (EPA):</a:t>
            </a:r>
          </a:p>
          <a:p>
            <a:pPr marL="342900" indent="-342900">
              <a:buAutoNum type="arabicPeriod"/>
            </a:pPr>
            <a:r>
              <a:rPr lang="en-US" dirty="0"/>
              <a:t>Science-To-Achieve-Results (STAR), </a:t>
            </a:r>
            <a:r>
              <a:rPr lang="en-US" i="1" dirty="0"/>
              <a:t>Retrospective </a:t>
            </a:r>
            <a:r>
              <a:rPr lang="en-US" i="1" dirty="0">
                <a:highlight>
                  <a:srgbClr val="FFFF00"/>
                </a:highlight>
              </a:rPr>
              <a:t>Ecological Risk Assessment of Rangeland Health </a:t>
            </a:r>
            <a:r>
              <a:rPr lang="en-US" i="1" dirty="0"/>
              <a:t>Using Multitemporal Satellite Imagery, Utah State University,</a:t>
            </a:r>
            <a:r>
              <a:rPr lang="en-US" b="1" dirty="0"/>
              <a:t> </a:t>
            </a:r>
            <a:r>
              <a:rPr lang="en-US" dirty="0"/>
              <a:t>$350,000, 1998-2001</a:t>
            </a:r>
          </a:p>
          <a:p>
            <a:pPr marL="342900" indent="-342900">
              <a:buAutoNum type="arabicPeriod"/>
            </a:pPr>
            <a:r>
              <a:rPr lang="en-US" i="1" dirty="0"/>
              <a:t>Engaging the community and creating young scientists to restore nutrient impacted Baker Creek</a:t>
            </a:r>
            <a:r>
              <a:rPr lang="en-US" dirty="0"/>
              <a:t>, $64,678, 2016-2018 </a:t>
            </a:r>
          </a:p>
          <a:p>
            <a:endParaRPr lang="en-US" dirty="0"/>
          </a:p>
          <a:p>
            <a:r>
              <a:rPr lang="en-US" b="1" dirty="0"/>
              <a:t>Department of Energy (DOE): </a:t>
            </a:r>
            <a:r>
              <a:rPr lang="en-US" b="1" i="1" dirty="0"/>
              <a:t> </a:t>
            </a:r>
          </a:p>
          <a:p>
            <a:r>
              <a:rPr lang="en-US" dirty="0"/>
              <a:t>1) </a:t>
            </a:r>
            <a:r>
              <a:rPr lang="en-US" i="1" dirty="0"/>
              <a:t>Global Water Cycle Pilot </a:t>
            </a:r>
            <a:r>
              <a:rPr lang="en-US" dirty="0"/>
              <a:t>project, ORNL, $900,000, 2001-2003 (Whitewater Watershed, Kansas)</a:t>
            </a:r>
          </a:p>
          <a:p>
            <a:endParaRPr lang="en-US" dirty="0"/>
          </a:p>
          <a:p>
            <a:r>
              <a:rPr lang="en-US" b="1" dirty="0"/>
              <a:t>DOE-Petroleum Environmental Research Forum (PERF):</a:t>
            </a:r>
          </a:p>
          <a:p>
            <a:pPr marL="342900" indent="-342900">
              <a:buAutoNum type="arabicPeriod"/>
            </a:pPr>
            <a:r>
              <a:rPr lang="en-US" i="1" dirty="0">
                <a:highlight>
                  <a:srgbClr val="FFFF00"/>
                </a:highlight>
              </a:rPr>
              <a:t>Remote sensing and GIS technologies for determining the ecological risks </a:t>
            </a:r>
            <a:r>
              <a:rPr lang="en-US" i="1" dirty="0"/>
              <a:t>to flora and fauna from the spatial effects of petroleum industry land use activities</a:t>
            </a:r>
            <a:r>
              <a:rPr lang="en-US" dirty="0"/>
              <a:t>, </a:t>
            </a:r>
            <a:r>
              <a:rPr lang="en-US" i="1" dirty="0"/>
              <a:t>: Remote Sensing of the Tallgrass Prairie Preserve, Oklahoma</a:t>
            </a:r>
          </a:p>
          <a:p>
            <a:r>
              <a:rPr lang="en-US" i="1" dirty="0"/>
              <a:t>2. Hyperspectral remote sensing technology to discriminate petroleum industry impacts to desert plants</a:t>
            </a:r>
            <a:r>
              <a:rPr lang="en-US" dirty="0"/>
              <a:t> (Investigation of a diesel spill on the Jornada LTER)</a:t>
            </a:r>
          </a:p>
          <a:p>
            <a:endParaRPr lang="en-US" dirty="0"/>
          </a:p>
          <a:p>
            <a:r>
              <a:rPr lang="en-US" b="1" dirty="0"/>
              <a:t>USA National Science Foundation</a:t>
            </a:r>
          </a:p>
          <a:p>
            <a:r>
              <a:rPr lang="en-US" u="sng" dirty="0">
                <a:hlinkClick r:id="rId2"/>
              </a:rPr>
              <a:t>1. NSF Biocomplexity Dynamics of Coupled Natural and Human Systems</a:t>
            </a:r>
            <a:r>
              <a:rPr lang="en-US" u="sng" dirty="0"/>
              <a:t>, </a:t>
            </a:r>
            <a:r>
              <a:rPr lang="en-US" dirty="0"/>
              <a:t>National Science Foundation Project Number: BCS-030846, University of Virginia,  </a:t>
            </a:r>
            <a:r>
              <a:rPr lang="en-US" i="1" u="sng" dirty="0">
                <a:hlinkClick r:id="rId3"/>
              </a:rPr>
              <a:t>Comparative Stability &amp; Resiliency of Ecosystems: Five Centuries of Human Interactions with the Environment on the Eastern Shore of Virginia</a:t>
            </a:r>
            <a:r>
              <a:rPr lang="en-US" dirty="0"/>
              <a:t> , </a:t>
            </a:r>
            <a:r>
              <a:rPr lang="en-US" b="1" dirty="0"/>
              <a:t>$</a:t>
            </a:r>
            <a:r>
              <a:rPr lang="en-US" dirty="0"/>
              <a:t>1,977,437 </a:t>
            </a:r>
            <a:endParaRPr lang="en-US" b="1" dirty="0"/>
          </a:p>
          <a:p>
            <a:r>
              <a:rPr lang="en-US" dirty="0"/>
              <a:t>2. Research Experience for Undergraduates (REU) EAR- 1004874, </a:t>
            </a:r>
            <a:r>
              <a:rPr lang="en-US" i="1" dirty="0"/>
              <a:t>Ecohydrology of a Tropical Montane Cloud Forest,</a:t>
            </a:r>
            <a:r>
              <a:rPr lang="en-US" dirty="0"/>
              <a:t> $557,606 </a:t>
            </a:r>
            <a:endParaRPr lang="en-US" b="1" dirty="0"/>
          </a:p>
          <a:p>
            <a:r>
              <a:rPr lang="en-US" dirty="0"/>
              <a:t>3. Integrative Graduate Education and Research Traineeship (IGERT): </a:t>
            </a:r>
            <a:r>
              <a:rPr lang="en-US" i="1" dirty="0"/>
              <a:t>Applied Biodiversity Science Bridging Ecology, Culture, and Governance for Effective Conservation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(Faculty Associate), Texas A&amp;M University, $3,000,00 </a:t>
            </a:r>
          </a:p>
          <a:p>
            <a:r>
              <a:rPr lang="en-US" dirty="0"/>
              <a:t>4. RAPID, (Award# 2141804</a:t>
            </a:r>
            <a:r>
              <a:rPr lang="en-US" b="1" i="1" dirty="0"/>
              <a:t>, </a:t>
            </a:r>
            <a:r>
              <a:rPr lang="en-US" dirty="0"/>
              <a:t> AWD-01-00003287 / GR13953) </a:t>
            </a:r>
            <a:r>
              <a:rPr lang="en-US" i="1" dirty="0"/>
              <a:t>Addressing the wind and water erosion knowledge gap in Drylands: </a:t>
            </a:r>
            <a:r>
              <a:rPr lang="en-US" i="1" dirty="0">
                <a:highlight>
                  <a:srgbClr val="FFFF00"/>
                </a:highlight>
              </a:rPr>
              <a:t>Fire as a driver in cheatgrass invaded Sagebrush Steppe</a:t>
            </a:r>
            <a:r>
              <a:rPr lang="en-US" i="1" dirty="0"/>
              <a:t>, </a:t>
            </a:r>
            <a:r>
              <a:rPr lang="en-US" dirty="0"/>
              <a:t>$50,000, 08/01/2021 – 07/31/2022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23A130-FB0A-1342-A31B-9E89B9B686D6}"/>
              </a:ext>
            </a:extLst>
          </p:cNvPr>
          <p:cNvSpPr/>
          <p:nvPr/>
        </p:nvSpPr>
        <p:spPr>
          <a:xfrm>
            <a:off x="4883114" y="0"/>
            <a:ext cx="1590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External Funds</a:t>
            </a:r>
          </a:p>
        </p:txBody>
      </p:sp>
    </p:spTree>
    <p:extLst>
      <p:ext uri="{BB962C8B-B14F-4D97-AF65-F5344CB8AC3E}">
        <p14:creationId xmlns:p14="http://schemas.microsoft.com/office/powerpoint/2010/main" val="57342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E9B6-0A9E-1F4C-A25D-083B58C3E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6423"/>
            <a:ext cx="9144000" cy="1032577"/>
          </a:xfrm>
        </p:spPr>
        <p:txBody>
          <a:bodyPr>
            <a:normAutofit/>
          </a:bodyPr>
          <a:lstStyle/>
          <a:p>
            <a:r>
              <a:rPr lang="en-US" sz="2800" b="1" dirty="0"/>
              <a:t>Global Donor Organizations Supporting Rangeland Development, Research and Outreach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883A7-3274-2A49-820A-BA89B39ED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3293"/>
            <a:ext cx="9144000" cy="216372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Brien E [</a:t>
            </a:r>
            <a:r>
              <a:rPr lang="en-US" sz="2000" dirty="0">
                <a:highlight>
                  <a:srgbClr val="FFFF00"/>
                </a:highlight>
              </a:rPr>
              <a:t>Ben] Norton</a:t>
            </a:r>
          </a:p>
          <a:p>
            <a:r>
              <a:rPr lang="en-US" sz="2000" dirty="0"/>
              <a:t>Emeritus Associate Professor</a:t>
            </a:r>
          </a:p>
          <a:p>
            <a:r>
              <a:rPr lang="en-US" sz="2000" dirty="0"/>
              <a:t>Department of Wildland Resources</a:t>
            </a:r>
          </a:p>
          <a:p>
            <a:r>
              <a:rPr lang="en-US" sz="2000" dirty="0"/>
              <a:t>College of Natural Resources</a:t>
            </a:r>
          </a:p>
          <a:p>
            <a:r>
              <a:rPr lang="en-US" sz="2000" dirty="0"/>
              <a:t>Utah State University</a:t>
            </a:r>
          </a:p>
          <a:p>
            <a:r>
              <a:rPr lang="en-US" sz="2000" dirty="0"/>
              <a:t>Logan, Utah, USA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FB4DE75-F7FE-DD49-86A3-F2C096FD4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007" y="0"/>
            <a:ext cx="5974561" cy="21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92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32CA16-E467-4D4B-A9D2-74C0B0124DAB}"/>
              </a:ext>
            </a:extLst>
          </p:cNvPr>
          <p:cNvSpPr txBox="1"/>
          <p:nvPr/>
        </p:nvSpPr>
        <p:spPr>
          <a:xfrm>
            <a:off x="99391" y="335845"/>
            <a:ext cx="11976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Bureau of Educational and Cultural Affairs of the United States Department of State</a:t>
            </a:r>
            <a:r>
              <a:rPr lang="en-US" dirty="0"/>
              <a:t>: </a:t>
            </a:r>
            <a:r>
              <a:rPr lang="en-US" i="1" dirty="0"/>
              <a:t>Mainstreaming Use of GIS and Remote Sensing in </a:t>
            </a:r>
            <a:r>
              <a:rPr lang="en-US" i="1" dirty="0">
                <a:highlight>
                  <a:srgbClr val="FFFF00"/>
                </a:highlight>
              </a:rPr>
              <a:t>Environmental Assessment and Sustainable Development in Mozambique</a:t>
            </a:r>
            <a:r>
              <a:rPr lang="en-US" dirty="0"/>
              <a:t>, University of Virginia, $100K, 2005 </a:t>
            </a:r>
          </a:p>
          <a:p>
            <a:endParaRPr lang="en-US" dirty="0"/>
          </a:p>
          <a:p>
            <a:r>
              <a:rPr lang="en-US" b="1" dirty="0"/>
              <a:t>National Bobwhite Conservation Initiative (NBCI)</a:t>
            </a:r>
            <a:endParaRPr lang="en-US" dirty="0"/>
          </a:p>
          <a:p>
            <a:r>
              <a:rPr lang="en-US" dirty="0"/>
              <a:t>Dept. of Forestry, Wildlife &amp; Fisheries, University of Tennessee, </a:t>
            </a:r>
            <a:r>
              <a:rPr lang="en-US" i="1" dirty="0"/>
              <a:t>"Then And Now":  Long Term Land-Use Changes Impact Bobwhites,</a:t>
            </a:r>
            <a:r>
              <a:rPr lang="en-US" dirty="0"/>
              <a:t> $19,713, March 1, 2016 – October 31, 2016 </a:t>
            </a:r>
          </a:p>
          <a:p>
            <a:endParaRPr lang="en-US" b="1" dirty="0"/>
          </a:p>
          <a:p>
            <a:r>
              <a:rPr lang="en-US" b="1" dirty="0"/>
              <a:t>USDA US Forest Service:</a:t>
            </a:r>
            <a:r>
              <a:rPr lang="en-US" dirty="0"/>
              <a:t> </a:t>
            </a:r>
          </a:p>
          <a:p>
            <a:r>
              <a:rPr lang="en-US" dirty="0"/>
              <a:t>1) Resource Planning Act 1974 Assessment:</a:t>
            </a:r>
          </a:p>
          <a:p>
            <a:r>
              <a:rPr lang="en-US" i="1" dirty="0">
                <a:highlight>
                  <a:srgbClr val="FFFF00"/>
                </a:highlight>
              </a:rPr>
              <a:t>Ecological Footprint of Livestock Herbivory on Rangeland Productivity</a:t>
            </a:r>
            <a:r>
              <a:rPr lang="en-US" i="1" dirty="0"/>
              <a:t>, </a:t>
            </a:r>
            <a:r>
              <a:rPr lang="en-US" dirty="0"/>
              <a:t>$116,000, 2008-2011</a:t>
            </a:r>
          </a:p>
          <a:p>
            <a:r>
              <a:rPr lang="en-US" dirty="0"/>
              <a:t>2) The Texas A&amp;M Forest Service: </a:t>
            </a:r>
            <a:r>
              <a:rPr lang="en-US" i="1" dirty="0"/>
              <a:t>Mapping Extent and Percent Tree Mortality due to an Extreme Record Drought in Texas in 2011</a:t>
            </a:r>
            <a:r>
              <a:rPr lang="en-US" dirty="0"/>
              <a:t> $19,975, 2012 - 2013 </a:t>
            </a:r>
          </a:p>
          <a:p>
            <a:r>
              <a:rPr lang="en-US" dirty="0"/>
              <a:t>3) USDA US Forest Service (Award #AWD-01-00002384), </a:t>
            </a:r>
            <a:r>
              <a:rPr lang="en-US" i="1" dirty="0"/>
              <a:t>Remote Sensing Applications for </a:t>
            </a:r>
            <a:r>
              <a:rPr lang="en-US" i="1" dirty="0">
                <a:highlight>
                  <a:srgbClr val="FFFF00"/>
                </a:highlight>
              </a:rPr>
              <a:t>Assessing Targeted Grazing Strategies to Reduce Fine Fuels</a:t>
            </a:r>
            <a:r>
              <a:rPr lang="en-US" i="1" dirty="0"/>
              <a:t> from Annual Grasses in Nevada, </a:t>
            </a:r>
            <a:r>
              <a:rPr lang="en-US" dirty="0"/>
              <a:t>$782,739,</a:t>
            </a:r>
            <a:r>
              <a:rPr lang="en-US" i="1" dirty="0"/>
              <a:t> </a:t>
            </a:r>
            <a:r>
              <a:rPr lang="en-US" dirty="0"/>
              <a:t>September 2019 to August 2024</a:t>
            </a:r>
          </a:p>
          <a:p>
            <a:endParaRPr lang="en-US" dirty="0"/>
          </a:p>
          <a:p>
            <a:r>
              <a:rPr lang="en-US" b="1" dirty="0"/>
              <a:t>Administrative Department of Science, Technology, and Innovation of </a:t>
            </a:r>
            <a:r>
              <a:rPr lang="en-US" b="1" dirty="0">
                <a:highlight>
                  <a:srgbClr val="FFFF00"/>
                </a:highlight>
              </a:rPr>
              <a:t>Colombia</a:t>
            </a:r>
            <a:r>
              <a:rPr lang="en-US" b="1" dirty="0"/>
              <a:t> (COLCIENCIAS) </a:t>
            </a:r>
          </a:p>
          <a:p>
            <a:r>
              <a:rPr lang="en-US" i="1" dirty="0">
                <a:highlight>
                  <a:srgbClr val="FFFF00"/>
                </a:highlight>
              </a:rPr>
              <a:t>Water Quality and Sustainability </a:t>
            </a:r>
            <a:r>
              <a:rPr lang="en-US" i="1" dirty="0"/>
              <a:t>of Andean Paramos: Drinking Water for Millions of People in Latin America</a:t>
            </a:r>
            <a:r>
              <a:rPr lang="en-US" dirty="0"/>
              <a:t>, $162,000, PIs: D. </a:t>
            </a:r>
            <a:r>
              <a:rPr lang="en-US" dirty="0" err="1"/>
              <a:t>Riveros-Iregui</a:t>
            </a:r>
            <a:r>
              <a:rPr lang="en-US" dirty="0"/>
              <a:t> (University of Nebraska-Lincoln), 2012 </a:t>
            </a:r>
          </a:p>
          <a:p>
            <a:endParaRPr lang="en-US" b="1" dirty="0"/>
          </a:p>
          <a:p>
            <a:r>
              <a:rPr lang="en-US" b="1" dirty="0"/>
              <a:t>National Space Administration (NASA)</a:t>
            </a:r>
          </a:p>
          <a:p>
            <a:r>
              <a:rPr lang="en-US" u="sng" dirty="0"/>
              <a:t>University of Virginia, </a:t>
            </a:r>
            <a:r>
              <a:rPr lang="en-US" i="1" u="sng" dirty="0">
                <a:hlinkClick r:id="rId2"/>
              </a:rPr>
              <a:t>Hydrologic and Nutrient Controls on the </a:t>
            </a:r>
            <a:r>
              <a:rPr lang="en-US" i="1" u="sng" dirty="0">
                <a:highlight>
                  <a:srgbClr val="FFFF00"/>
                </a:highlight>
                <a:hlinkClick r:id="rId2"/>
              </a:rPr>
              <a:t>Structure and Function of Southern African Savannas</a:t>
            </a:r>
            <a:r>
              <a:rPr lang="en-US" i="1" u="sng" dirty="0">
                <a:hlinkClick r:id="rId2"/>
              </a:rPr>
              <a:t>: a Multi-scale Approach</a:t>
            </a:r>
            <a:r>
              <a:rPr lang="en-US" dirty="0"/>
              <a:t> , $900,000</a:t>
            </a:r>
            <a:r>
              <a:rPr lang="en-US" b="1" dirty="0"/>
              <a:t>, </a:t>
            </a:r>
            <a:r>
              <a:rPr lang="en-US" dirty="0"/>
              <a:t>PI: H.H. Shugart, 2005-2007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6A5B39-6D40-2F4A-8D1B-C397EBB2C3CE}"/>
              </a:ext>
            </a:extLst>
          </p:cNvPr>
          <p:cNvSpPr/>
          <p:nvPr/>
        </p:nvSpPr>
        <p:spPr>
          <a:xfrm>
            <a:off x="4922870" y="0"/>
            <a:ext cx="1590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External Funds</a:t>
            </a:r>
          </a:p>
        </p:txBody>
      </p:sp>
    </p:spTree>
    <p:extLst>
      <p:ext uri="{BB962C8B-B14F-4D97-AF65-F5344CB8AC3E}">
        <p14:creationId xmlns:p14="http://schemas.microsoft.com/office/powerpoint/2010/main" val="3078549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2A3C74-869C-AD48-87FB-72B006D5551A}"/>
              </a:ext>
            </a:extLst>
          </p:cNvPr>
          <p:cNvSpPr/>
          <p:nvPr/>
        </p:nvSpPr>
        <p:spPr>
          <a:xfrm>
            <a:off x="79514" y="0"/>
            <a:ext cx="1211248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Department of Defense (DoD) Strategic Environmental Research and Development Program (SERDP)</a:t>
            </a:r>
          </a:p>
          <a:p>
            <a:pPr marL="342900" indent="-342900">
              <a:buAutoNum type="arabicParenR"/>
            </a:pPr>
            <a:r>
              <a:rPr lang="en-US" i="1" dirty="0"/>
              <a:t>Emerging and Contemporary Technologies in Remote Sensing for Ecosystem Assessment and Change Detection on Military Reservations</a:t>
            </a:r>
            <a:r>
              <a:rPr lang="en-US" dirty="0"/>
              <a:t>, ORNL, $4,000,000 ($900,000 to PI), 1998-2001  </a:t>
            </a:r>
          </a:p>
          <a:p>
            <a:pPr marL="342900" indent="-342900">
              <a:buFontTx/>
              <a:buAutoNum type="arabicParenR"/>
            </a:pPr>
            <a:r>
              <a:rPr lang="en-US" i="1" dirty="0"/>
              <a:t>SERDP Ecosystem Management Program (SEMP)</a:t>
            </a:r>
            <a:r>
              <a:rPr lang="en-US" dirty="0"/>
              <a:t> Carbon &amp; Nitrogen Dynamics in Ft. Benning, Georgia, $880,000, 1999 – 2003 </a:t>
            </a:r>
          </a:p>
          <a:p>
            <a:pPr marL="342900" indent="-342900">
              <a:buFontTx/>
              <a:buAutoNum type="arabicParenR"/>
            </a:pPr>
            <a:r>
              <a:rPr lang="en-US" i="1" dirty="0" err="1"/>
              <a:t>RSim</a:t>
            </a:r>
            <a:r>
              <a:rPr lang="en-US" dirty="0"/>
              <a:t> Road simulation and population growth across the State of Georgia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USDA Cooperative Research &amp; Extension Services (CSREES) </a:t>
            </a:r>
          </a:p>
          <a:p>
            <a:r>
              <a:rPr lang="en-US" b="1" dirty="0"/>
              <a:t>1) </a:t>
            </a:r>
            <a:r>
              <a:rPr lang="en-US" dirty="0"/>
              <a:t>1890 Institution Teaching and Research Capacity Building Grants Program, </a:t>
            </a:r>
            <a:r>
              <a:rPr lang="en-US" i="1" dirty="0"/>
              <a:t>Enhancing the Capacity of Urban Forestry Graduate Program at Southern University and A&amp;M College,</a:t>
            </a:r>
            <a:r>
              <a:rPr lang="en-US" dirty="0"/>
              <a:t> Texas A&amp;M University, $60,000</a:t>
            </a:r>
            <a:r>
              <a:rPr lang="en-US" b="1" dirty="0"/>
              <a:t>, </a:t>
            </a:r>
            <a:r>
              <a:rPr lang="en-US" dirty="0"/>
              <a:t>2008-2011</a:t>
            </a:r>
          </a:p>
          <a:p>
            <a:r>
              <a:rPr lang="en-US" b="1" dirty="0"/>
              <a:t>2) </a:t>
            </a:r>
            <a:r>
              <a:rPr lang="en-US" dirty="0"/>
              <a:t>Food and Agricultural Sciences National Needs Graduate and Postgraduate Fellowship (NNF),</a:t>
            </a:r>
            <a:r>
              <a:rPr lang="en-US" b="1" i="1" dirty="0"/>
              <a:t> </a:t>
            </a:r>
            <a:r>
              <a:rPr lang="en-US" i="1" dirty="0"/>
              <a:t>A Graduate Program in Forest Resources: Developing Integrated Expertise in Forest Resource, Management, Conservation, and Restoration,</a:t>
            </a:r>
            <a:r>
              <a:rPr lang="en-US" dirty="0"/>
              <a:t> Texas A&amp;M University, $362,290, 2010-2013 </a:t>
            </a:r>
          </a:p>
          <a:p>
            <a:r>
              <a:rPr lang="en-US" b="1" dirty="0"/>
              <a:t>3) Agricultural Genome to Phenome Initiative (AG2PI), </a:t>
            </a:r>
            <a:r>
              <a:rPr lang="en-US" i="1" dirty="0">
                <a:highlight>
                  <a:srgbClr val="FFFF00"/>
                </a:highlight>
              </a:rPr>
              <a:t>GPS collars as precision agriculture tools for managing extensive rangeland production systems</a:t>
            </a:r>
            <a:r>
              <a:rPr lang="en-US" i="1" dirty="0"/>
              <a:t>, </a:t>
            </a:r>
            <a:r>
              <a:rPr lang="en-US" dirty="0"/>
              <a:t>$20,000, 11/29/2021 – 11/28/2022</a:t>
            </a:r>
          </a:p>
          <a:p>
            <a:endParaRPr lang="en-US" b="1" dirty="0"/>
          </a:p>
          <a:p>
            <a:r>
              <a:rPr lang="en-US" b="1" dirty="0"/>
              <a:t>USDA NRCS Funds to the US Army Corps of Engineers to Harris County, TX Soil &amp; Water Conservation District</a:t>
            </a:r>
            <a:r>
              <a:rPr lang="en-US" dirty="0"/>
              <a:t>, </a:t>
            </a:r>
          </a:p>
          <a:p>
            <a:r>
              <a:rPr lang="en-US" i="1" dirty="0"/>
              <a:t>Can Chinese Tallow Distribution be reduced to &lt; 5% canopy cover within Greens Bayou Wetlands Mitigation Bank?</a:t>
            </a:r>
            <a:r>
              <a:rPr lang="en-US" dirty="0"/>
              <a:t> $11,761</a:t>
            </a:r>
            <a:r>
              <a:rPr lang="en-US" b="1" dirty="0"/>
              <a:t> </a:t>
            </a:r>
            <a:r>
              <a:rPr lang="en-US" dirty="0"/>
              <a:t>to University of Tennessee and $90,000 total to Texas A&amp;M University, 2011 - 2014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Texas Wheat Producers Board</a:t>
            </a:r>
          </a:p>
          <a:p>
            <a:r>
              <a:rPr lang="en-US" b="1" dirty="0"/>
              <a:t> </a:t>
            </a:r>
            <a:r>
              <a:rPr lang="en-US" dirty="0"/>
              <a:t>Texas A&amp;M University</a:t>
            </a:r>
            <a:r>
              <a:rPr lang="en-US" b="1" dirty="0"/>
              <a:t>, </a:t>
            </a:r>
            <a:r>
              <a:rPr lang="en-US" i="1" dirty="0"/>
              <a:t>Improved Root and Foliar Biomass for Drought Tolerant Cultivars.</a:t>
            </a:r>
            <a:r>
              <a:rPr lang="en-US" dirty="0"/>
              <a:t> $212,142, 2011-2012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r>
              <a:rPr lang="en-US" b="1" dirty="0"/>
              <a:t>USAID Small Ruminant CRSP</a:t>
            </a:r>
            <a:r>
              <a:rPr lang="en-US" dirty="0"/>
              <a:t>: </a:t>
            </a:r>
            <a:r>
              <a:rPr lang="en-US" i="1" dirty="0">
                <a:highlight>
                  <a:srgbClr val="FFFF00"/>
                </a:highlight>
              </a:rPr>
              <a:t>Historical analysis of land use/land cover change on the Bolivian Altiplano</a:t>
            </a:r>
            <a:r>
              <a:rPr lang="en-US" i="1" dirty="0"/>
              <a:t>: A remote sensing perspective</a:t>
            </a:r>
            <a:r>
              <a:rPr lang="en-US" dirty="0"/>
              <a:t>, Utah State University, $40,000, 1992-1994</a:t>
            </a:r>
          </a:p>
        </p:txBody>
      </p:sp>
    </p:spTree>
    <p:extLst>
      <p:ext uri="{BB962C8B-B14F-4D97-AF65-F5344CB8AC3E}">
        <p14:creationId xmlns:p14="http://schemas.microsoft.com/office/powerpoint/2010/main" val="403056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72C547-712D-4F42-8404-A9E1765F2196}"/>
              </a:ext>
            </a:extLst>
          </p:cNvPr>
          <p:cNvSpPr/>
          <p:nvPr/>
        </p:nvSpPr>
        <p:spPr>
          <a:xfrm>
            <a:off x="238540" y="964818"/>
            <a:ext cx="117778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Internal Funds</a:t>
            </a:r>
          </a:p>
          <a:p>
            <a:pPr algn="ctr"/>
            <a:endParaRPr lang="en-US" b="1" dirty="0"/>
          </a:p>
          <a:p>
            <a:r>
              <a:rPr lang="en-US" b="1" dirty="0"/>
              <a:t>USDA National Institute of Food &amp; Agriculture. (NIFA) </a:t>
            </a:r>
          </a:p>
          <a:p>
            <a:pPr marL="342900" indent="-342900">
              <a:buAutoNum type="arabicParenR"/>
            </a:pPr>
            <a:r>
              <a:rPr lang="en-US" dirty="0"/>
              <a:t>Texas A&amp;M University, </a:t>
            </a:r>
            <a:r>
              <a:rPr lang="en-US" i="1" dirty="0"/>
              <a:t>Expanding South Plains Winter Canola</a:t>
            </a:r>
            <a:r>
              <a:rPr lang="en-US" dirty="0"/>
              <a:t>. </a:t>
            </a:r>
          </a:p>
          <a:p>
            <a:pPr marL="342900" indent="-342900">
              <a:buFontTx/>
              <a:buAutoNum type="arabicParenR"/>
            </a:pPr>
            <a:r>
              <a:rPr lang="en-US" dirty="0"/>
              <a:t>Instructional Enhancement/Equipment Fee (IEEF), Texas A&amp;M University, </a:t>
            </a:r>
            <a:r>
              <a:rPr lang="en-US" i="1" dirty="0"/>
              <a:t>Beowulf Cluster Computing for Education</a:t>
            </a:r>
            <a:r>
              <a:rPr lang="en-US" dirty="0"/>
              <a:t>, $60,000, 2008-2009</a:t>
            </a:r>
          </a:p>
          <a:p>
            <a:pPr marL="342900" indent="-342900">
              <a:buFontTx/>
              <a:buAutoNum type="arabicParenR"/>
            </a:pPr>
            <a:r>
              <a:rPr lang="en-US" dirty="0"/>
              <a:t>Southeastern Conference (SEC) Faculty Travel Grant</a:t>
            </a:r>
            <a:r>
              <a:rPr lang="en-US" b="1" dirty="0"/>
              <a:t>, </a:t>
            </a:r>
            <a:r>
              <a:rPr lang="en-US" dirty="0"/>
              <a:t>University of Tennessee</a:t>
            </a:r>
            <a:r>
              <a:rPr lang="en-US" b="1" dirty="0"/>
              <a:t>, </a:t>
            </a:r>
            <a:r>
              <a:rPr lang="en-US" dirty="0"/>
              <a:t>Knoxville</a:t>
            </a:r>
            <a:r>
              <a:rPr lang="en-US" b="1" dirty="0"/>
              <a:t> </a:t>
            </a:r>
            <a:r>
              <a:rPr lang="en-US" i="1" dirty="0"/>
              <a:t>The Use of Advanced Remote Sensing Technologies for Plant Phenomics, </a:t>
            </a:r>
            <a:r>
              <a:rPr lang="en-US" dirty="0"/>
              <a:t>$1,000, 2014 – 2015 </a:t>
            </a:r>
          </a:p>
          <a:p>
            <a:pPr marL="342900" indent="-342900">
              <a:buFontTx/>
              <a:buAutoNum type="arabicParenR"/>
            </a:pPr>
            <a:r>
              <a:rPr lang="en-US" dirty="0"/>
              <a:t>University of Tennessee</a:t>
            </a:r>
            <a:r>
              <a:rPr lang="en-US" b="1" dirty="0"/>
              <a:t>, </a:t>
            </a:r>
            <a:r>
              <a:rPr lang="en-US" dirty="0"/>
              <a:t>Knoxville Teaching and Learning Center Teaching for Impact Grant, </a:t>
            </a:r>
            <a:r>
              <a:rPr lang="en-US" i="1" dirty="0"/>
              <a:t>Dynamic 3-D Topographic Sandbox</a:t>
            </a:r>
            <a:r>
              <a:rPr lang="en-US" dirty="0"/>
              <a:t>, $500, Fall 2016</a:t>
            </a:r>
          </a:p>
          <a:p>
            <a:pPr lvl="0"/>
            <a:r>
              <a:rPr lang="en-US" dirty="0"/>
              <a:t>5) Multistate Project (Award #NEV00769)</a:t>
            </a:r>
            <a:r>
              <a:rPr lang="en-US" i="1" dirty="0"/>
              <a:t> Development of Precision Agricultural Production Methods for Grain Sorghum Yield and Quality Using Variable-Rate Irrigation,</a:t>
            </a:r>
            <a:r>
              <a:rPr lang="en-US" dirty="0"/>
              <a:t> $150,450, 07/01/2020-06/30/2023</a:t>
            </a:r>
          </a:p>
          <a:p>
            <a:pPr lvl="0"/>
            <a:r>
              <a:rPr lang="en-US" dirty="0"/>
              <a:t>6) Hatch Grant (Award #NEV00764), </a:t>
            </a:r>
            <a:r>
              <a:rPr lang="en-US" i="1" dirty="0"/>
              <a:t>Spatial Paleo And Contemporary </a:t>
            </a:r>
            <a:r>
              <a:rPr lang="en-US" i="1" dirty="0">
                <a:highlight>
                  <a:srgbClr val="FFFF00"/>
                </a:highlight>
              </a:rPr>
              <a:t>Reconstruction of Dryland Carbon Dynamics Using Remote Sensing and </a:t>
            </a:r>
            <a:r>
              <a:rPr lang="en-US" i="1" dirty="0" err="1">
                <a:highlight>
                  <a:srgbClr val="FFFF00"/>
                </a:highlight>
              </a:rPr>
              <a:t>Dendrochronologies</a:t>
            </a:r>
            <a:r>
              <a:rPr lang="en-US" dirty="0"/>
              <a:t>, $150,000, July 2019 – October 2022</a:t>
            </a:r>
          </a:p>
          <a:p>
            <a:pPr marL="342900" indent="-342900">
              <a:buFontTx/>
              <a:buAutoNum type="arabicParenR"/>
            </a:pPr>
            <a:endParaRPr lang="en-US" dirty="0"/>
          </a:p>
          <a:p>
            <a:pPr marL="342900" indent="-342900">
              <a:buFontTx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75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6185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University of Nevada, Reno Internal Sources </a:t>
            </a:r>
            <a:br>
              <a:rPr lang="en-US" sz="4400" b="1" dirty="0">
                <a:solidFill>
                  <a:schemeClr val="accent1"/>
                </a:solidFill>
              </a:rPr>
            </a:br>
            <a:r>
              <a:rPr lang="en-US" sz="4400" b="1" dirty="0">
                <a:solidFill>
                  <a:schemeClr val="accent1"/>
                </a:solidFill>
              </a:rPr>
              <a:t>to find Funding Opportunities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45323"/>
            <a:ext cx="9144000" cy="381213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600" b="1" dirty="0"/>
              <a:t>Research Notes – HIGHLY RECOMMENDED!!!!</a:t>
            </a:r>
            <a:r>
              <a:rPr lang="en-US" sz="2600" dirty="0"/>
              <a:t> This list service is managed by the Research and Innovation office and provides a </a:t>
            </a:r>
            <a:r>
              <a:rPr lang="en-US" sz="2600" dirty="0">
                <a:highlight>
                  <a:srgbClr val="FFFF00"/>
                </a:highlight>
              </a:rPr>
              <a:t>list of current research opportunities and other important announcements to UNR subscribers</a:t>
            </a:r>
            <a:r>
              <a:rPr lang="en-US" sz="2600" dirty="0"/>
              <a:t>.  Visit </a:t>
            </a:r>
            <a:r>
              <a:rPr lang="en-US" sz="2600" dirty="0">
                <a:hlinkClick r:id="rId2"/>
              </a:rPr>
              <a:t>https://www.unr.edu/research-innovation/research-hub</a:t>
            </a:r>
            <a:r>
              <a:rPr lang="en-US" sz="2600" dirty="0"/>
              <a:t> and click on the link to subscribe!</a:t>
            </a:r>
          </a:p>
          <a:p>
            <a:pPr algn="l"/>
            <a:r>
              <a:rPr lang="en-US" sz="2600" b="1" dirty="0"/>
              <a:t>InfoEd SPIN</a:t>
            </a:r>
            <a:r>
              <a:rPr lang="en-US" sz="2600" dirty="0"/>
              <a:t> – located within InfoEd, described as </a:t>
            </a:r>
            <a:r>
              <a:rPr lang="en-US" sz="2600" dirty="0">
                <a:highlight>
                  <a:srgbClr val="FFFF00"/>
                </a:highlight>
              </a:rPr>
              <a:t>the world’s largest database of funding opportunities</a:t>
            </a:r>
            <a:r>
              <a:rPr lang="en-US" sz="2600" dirty="0"/>
              <a:t>.  The system allows you to set your own parameters based on research focus areas as well as a preferred notification schedule. </a:t>
            </a:r>
          </a:p>
          <a:p>
            <a:pPr algn="l"/>
            <a:r>
              <a:rPr lang="en-US" sz="2600" b="1" dirty="0"/>
              <a:t>PIVOT</a:t>
            </a:r>
            <a:r>
              <a:rPr lang="en-US" sz="2600" dirty="0"/>
              <a:t> - Pivot is a </a:t>
            </a:r>
            <a:r>
              <a:rPr lang="en-US" sz="2600" dirty="0">
                <a:highlight>
                  <a:srgbClr val="FFFF00"/>
                </a:highlight>
              </a:rPr>
              <a:t>database of funding opportunities from national, international and local sponsors</a:t>
            </a:r>
            <a:r>
              <a:rPr lang="en-US" sz="2600" dirty="0"/>
              <a:t>. This tool will also allow you to locate potential research collaborators.  </a:t>
            </a:r>
            <a:r>
              <a:rPr lang="en-US" sz="2600" dirty="0">
                <a:hlinkClick r:id="rId3"/>
              </a:rPr>
              <a:t>https://www.unr.edu/research-innovation/research-hub/grant-funding-database</a:t>
            </a:r>
            <a:r>
              <a:rPr lang="en-US" sz="2600" dirty="0"/>
              <a:t>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6185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External Sources to find </a:t>
            </a:r>
            <a:br>
              <a:rPr lang="en-US" sz="4400" b="1" dirty="0">
                <a:solidFill>
                  <a:schemeClr val="accent1"/>
                </a:solidFill>
              </a:rPr>
            </a:br>
            <a:r>
              <a:rPr lang="en-US" sz="4400" b="1" dirty="0">
                <a:solidFill>
                  <a:schemeClr val="accent1"/>
                </a:solidFill>
              </a:rPr>
              <a:t>Funding Opportunities 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45323"/>
            <a:ext cx="9144000" cy="3812131"/>
          </a:xfrm>
        </p:spPr>
        <p:txBody>
          <a:bodyPr>
            <a:normAutofit/>
          </a:bodyPr>
          <a:lstStyle/>
          <a:p>
            <a:pPr algn="l"/>
            <a:endParaRPr lang="en-US" sz="2600" b="1" u="sng" dirty="0"/>
          </a:p>
          <a:p>
            <a:pPr algn="l"/>
            <a:r>
              <a:rPr lang="en-US" sz="2600" b="1" u="sng" dirty="0"/>
              <a:t>Grants.gov</a:t>
            </a:r>
            <a:r>
              <a:rPr lang="en-US" sz="2600" dirty="0"/>
              <a:t> – Contains </a:t>
            </a:r>
            <a:r>
              <a:rPr lang="en-US" sz="2600" dirty="0">
                <a:highlight>
                  <a:srgbClr val="FFFF00"/>
                </a:highlight>
              </a:rPr>
              <a:t>grant opportunities from various American government agencies</a:t>
            </a:r>
            <a:r>
              <a:rPr lang="en-US" sz="2600" dirty="0"/>
              <a:t>.</a:t>
            </a:r>
          </a:p>
          <a:p>
            <a:pPr algn="l"/>
            <a:endParaRPr lang="en-US" sz="2600" dirty="0"/>
          </a:p>
          <a:p>
            <a:pPr algn="l"/>
            <a:r>
              <a:rPr lang="en-US" sz="2600" b="1" u="sng" dirty="0"/>
              <a:t>The Foundation Center </a:t>
            </a:r>
            <a:r>
              <a:rPr lang="en-US" sz="2600" dirty="0"/>
              <a:t>– database of </a:t>
            </a:r>
            <a:r>
              <a:rPr lang="en-US" sz="2600" dirty="0">
                <a:highlight>
                  <a:srgbClr val="FFFF00"/>
                </a:highlight>
              </a:rPr>
              <a:t>prospective foundation funders</a:t>
            </a:r>
            <a:r>
              <a:rPr lang="en-US" sz="2600" dirty="0"/>
              <a:t>.  </a:t>
            </a:r>
            <a:r>
              <a:rPr lang="en-US" sz="2800" dirty="0">
                <a:hlinkClick r:id="rId2"/>
              </a:rPr>
              <a:t>https://candid.org/find-funding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6691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3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5F673-5F65-B443-B5BB-FAF6BB9A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Typical lunch for VIP visitors in a poor village in Tajikistan, Central Asia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sitting around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4A9142D4-E0AA-F540-ACF4-4A0757B6F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0899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2773-E79E-6A4C-8280-A16F78E5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Funding for Climate Change projects is through International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105B-95E5-F24D-9388-9BF0A6B59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27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800" dirty="0"/>
              <a:t>These Agencies can be divided into two groups:</a:t>
            </a:r>
          </a:p>
          <a:p>
            <a:pPr marL="0" indent="0">
              <a:buNone/>
            </a:pPr>
            <a:endParaRPr lang="en-US" sz="9800" dirty="0"/>
          </a:p>
          <a:p>
            <a:pPr marL="514350" indent="-514350">
              <a:buAutoNum type="arabicPeriod"/>
            </a:pPr>
            <a:r>
              <a:rPr lang="en-US" sz="11200" dirty="0"/>
              <a:t>Old, Established Agencies, many of them are banks.</a:t>
            </a:r>
          </a:p>
          <a:p>
            <a:pPr marL="457200" lvl="1" indent="0">
              <a:buNone/>
            </a:pPr>
            <a:r>
              <a:rPr lang="en-US" sz="9400" dirty="0"/>
              <a:t>	These Agencies have </a:t>
            </a:r>
            <a:r>
              <a:rPr lang="en-US" sz="9400" i="1" dirty="0">
                <a:highlight>
                  <a:srgbClr val="FFFF00"/>
                </a:highlight>
              </a:rPr>
              <a:t>adopted</a:t>
            </a:r>
            <a:r>
              <a:rPr lang="en-US" sz="9400" dirty="0"/>
              <a:t> Climate Change as part of their portfolios</a:t>
            </a:r>
          </a:p>
          <a:p>
            <a:pPr marL="514350" indent="-514350">
              <a:buAutoNum type="arabicPeriod"/>
            </a:pPr>
            <a:endParaRPr lang="en-US" sz="9800" dirty="0"/>
          </a:p>
          <a:p>
            <a:pPr marL="514350" indent="-514350">
              <a:buAutoNum type="arabicPeriod"/>
            </a:pPr>
            <a:r>
              <a:rPr lang="en-US" sz="11200" dirty="0"/>
              <a:t>Agencies designed specifically to support the environment.</a:t>
            </a:r>
          </a:p>
          <a:p>
            <a:pPr marL="0" indent="0">
              <a:buNone/>
            </a:pPr>
            <a:r>
              <a:rPr lang="en-US" sz="9800" dirty="0"/>
              <a:t>	Most of these Agencies had an original focus on Climate Change.</a:t>
            </a:r>
          </a:p>
          <a:p>
            <a:pPr marL="0" indent="0">
              <a:buNone/>
            </a:pPr>
            <a:endParaRPr lang="en-US" sz="9800" dirty="0"/>
          </a:p>
          <a:p>
            <a:pPr marL="0" indent="0" algn="ctr">
              <a:buNone/>
            </a:pPr>
            <a:r>
              <a:rPr lang="en-US" sz="9800" dirty="0"/>
              <a:t>Climate Change projects are usually a combination of </a:t>
            </a:r>
          </a:p>
          <a:p>
            <a:pPr marL="0" indent="0" algn="ctr">
              <a:buNone/>
            </a:pPr>
            <a:r>
              <a:rPr lang="en-US" sz="9800" b="1" i="1" dirty="0"/>
              <a:t>adaptation</a:t>
            </a:r>
            <a:r>
              <a:rPr lang="en-US" sz="9800" dirty="0"/>
              <a:t> and </a:t>
            </a:r>
            <a:r>
              <a:rPr lang="en-US" sz="9800" b="1" i="1" dirty="0"/>
              <a:t>mitigation</a:t>
            </a:r>
            <a:r>
              <a:rPr lang="en-US" sz="9800" dirty="0"/>
              <a:t> measures.</a:t>
            </a:r>
            <a:br>
              <a:rPr lang="en-US" sz="9800" dirty="0"/>
            </a:br>
            <a:endParaRPr lang="en-US" sz="9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		The following lists are not exhaustive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5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9A2C-A803-4A48-91CB-1DB8290F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60"/>
            <a:ext cx="10515600" cy="14621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Many International Agencies Work to Reduce Climate Change Impacts:</a:t>
            </a:r>
            <a:br>
              <a:rPr lang="en-US" sz="2800" dirty="0"/>
            </a:br>
            <a:r>
              <a:rPr lang="en-US" sz="2400" dirty="0"/>
              <a:t>But </a:t>
            </a:r>
            <a:r>
              <a:rPr lang="en-US" sz="2400" dirty="0">
                <a:highlight>
                  <a:srgbClr val="FFFF00"/>
                </a:highlight>
              </a:rPr>
              <a:t>Climate Change was not their original concern</a:t>
            </a:r>
            <a:r>
              <a:rPr lang="en-US" sz="2400" dirty="0"/>
              <a:t>.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The 12 Principal and Oldest Agencies, listed in order of their establishment, 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102B4-915C-314D-B896-A46448E0D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0555"/>
            <a:ext cx="10515600" cy="4785382"/>
          </a:xfrm>
        </p:spPr>
        <p:txBody>
          <a:bodyPr>
            <a:norm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WB </a:t>
            </a:r>
            <a:r>
              <a:rPr lang="en-US" sz="2000" dirty="0"/>
              <a:t> World Bank [IBRD &amp; IDA] [est. 1944, Bretton Woods, NH; based Washington, D.C.]</a:t>
            </a:r>
          </a:p>
          <a:p>
            <a:r>
              <a:rPr lang="en-US" sz="2000" dirty="0">
                <a:highlight>
                  <a:srgbClr val="FFFF00"/>
                </a:highlight>
              </a:rPr>
              <a:t>FAO</a:t>
            </a:r>
            <a:r>
              <a:rPr lang="en-US" sz="2000" dirty="0"/>
              <a:t>  Food and Agriculture Organization [est. 1945, Quebec City, Canada; based in Rome]</a:t>
            </a:r>
          </a:p>
          <a:p>
            <a:r>
              <a:rPr lang="en-US" sz="2000" dirty="0"/>
              <a:t>USAID*  United States Agency for International Development [est. 1961, Washington D.C.]</a:t>
            </a:r>
          </a:p>
          <a:p>
            <a:r>
              <a:rPr lang="en-US" sz="2000" dirty="0"/>
              <a:t>UNDP  United Nations Development Programme  [est. 1965, New York]</a:t>
            </a:r>
          </a:p>
          <a:p>
            <a:r>
              <a:rPr lang="en-US" sz="2000" dirty="0"/>
              <a:t>ADB  Asian Development Bank [est. 1966, Manila, Philippines]</a:t>
            </a:r>
          </a:p>
          <a:p>
            <a:r>
              <a:rPr lang="en-US" sz="2000" dirty="0"/>
              <a:t>CAF  Development Bank of Latin America [est. 1968, Caracas, Venezuela; 17 member countries]</a:t>
            </a:r>
          </a:p>
          <a:p>
            <a:r>
              <a:rPr lang="en-US" sz="2000" dirty="0">
                <a:highlight>
                  <a:srgbClr val="FFFF00"/>
                </a:highlight>
              </a:rPr>
              <a:t>UNEP</a:t>
            </a:r>
            <a:r>
              <a:rPr lang="en-US" sz="2000" dirty="0"/>
              <a:t>  United Nations Environment Programme. [est. Stockholm 1972; based in Nairobi, Kenya]</a:t>
            </a:r>
          </a:p>
          <a:p>
            <a:r>
              <a:rPr lang="en-US" sz="2000" dirty="0"/>
              <a:t>BOAD  West African Development Bank [est. 1973, </a:t>
            </a:r>
            <a:r>
              <a:rPr lang="en-US" sz="2000" dirty="0" err="1"/>
              <a:t>Lome</a:t>
            </a:r>
            <a:r>
              <a:rPr lang="en-US" sz="2000" dirty="0"/>
              <a:t>, Togo; 8 W African countries]</a:t>
            </a:r>
          </a:p>
          <a:p>
            <a:r>
              <a:rPr lang="en-US" sz="2000" dirty="0"/>
              <a:t>IFAD  International Fund for Agricultural Development [est. 1977, Rome; based in Rome]</a:t>
            </a:r>
          </a:p>
          <a:p>
            <a:r>
              <a:rPr lang="en-US" sz="2000" dirty="0"/>
              <a:t>DBSA*  Development Bank of Southern Africa [est. 1983, Johannesburg, S.A.; serves SADC]</a:t>
            </a:r>
          </a:p>
          <a:p>
            <a:r>
              <a:rPr lang="en-US" sz="2000" dirty="0"/>
              <a:t>EBRD  European Bank for Reconstruction and Development [est. 1991, London; based in London]</a:t>
            </a:r>
          </a:p>
          <a:p>
            <a:r>
              <a:rPr lang="en-US" sz="2000" dirty="0"/>
              <a:t>AfDB  African Development Bank [est. 2014, Abidjan, Ivory Coast]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363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0858-9E52-4A4A-A8E3-6A9CF0B7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25"/>
            <a:ext cx="10515600" cy="127175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8 International Agencies that </a:t>
            </a:r>
            <a:r>
              <a:rPr lang="en-US" sz="2800" dirty="0">
                <a:highlight>
                  <a:srgbClr val="FFFF00"/>
                </a:highlight>
              </a:rPr>
              <a:t>Specifically Address Environmental Issues</a:t>
            </a:r>
            <a:br>
              <a:rPr lang="en-US" sz="2800" dirty="0"/>
            </a:br>
            <a:br>
              <a:rPr lang="en-US" sz="2800" dirty="0"/>
            </a:br>
            <a:r>
              <a:rPr lang="en-US" sz="2400" dirty="0"/>
              <a:t>Listed in order of their year of establishment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E605-C3C6-AE42-8E74-3E622EEF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866"/>
            <a:ext cx="10515600" cy="2819947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>
                <a:highlight>
                  <a:srgbClr val="FFFF00"/>
                </a:highlight>
              </a:rPr>
              <a:t>IUCN</a:t>
            </a:r>
            <a:r>
              <a:rPr lang="en-US" sz="2000" dirty="0"/>
              <a:t>  International Union for Conservation of Nature [est.1948, Fontainebleau, Fr.; based in Gland, Switzerland] </a:t>
            </a:r>
          </a:p>
          <a:p>
            <a:r>
              <a:rPr lang="en-US" sz="2000" dirty="0">
                <a:highlight>
                  <a:srgbClr val="FFFF00"/>
                </a:highlight>
              </a:rPr>
              <a:t>UNEP</a:t>
            </a:r>
            <a:r>
              <a:rPr lang="en-US" sz="2000" dirty="0"/>
              <a:t>  United Nations Environment Programme [est. 1972, Nairobi, Kenya; based in Nairobi]</a:t>
            </a:r>
          </a:p>
          <a:p>
            <a:r>
              <a:rPr lang="en-US" sz="2000" dirty="0"/>
              <a:t>IPCC  Interagency Panel on Climate Change [est. 1988 by UNEP &amp; World Meteorological Org.; Geneva, Switzerland]</a:t>
            </a:r>
          </a:p>
          <a:p>
            <a:pPr lvl="1"/>
            <a:r>
              <a:rPr lang="en-US" sz="1600" dirty="0"/>
              <a:t>COP  Conference of the Parties (e.g., COP26 in Glasgow 2021): Reports and recommendations</a:t>
            </a:r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GEF</a:t>
            </a:r>
            <a:r>
              <a:rPr lang="en-US" sz="2000" dirty="0"/>
              <a:t>  Global Environment Facility [est. 1992, Rio de Janeiro, Earth Summit; based in Washington, D.C.]</a:t>
            </a:r>
          </a:p>
          <a:p>
            <a:r>
              <a:rPr lang="en-US" sz="2000" dirty="0"/>
              <a:t>CBD  Convention on Biological Diversity [est. 1992, Rio de Janeiro, Earth Summit; based in Montreal, Canada]</a:t>
            </a:r>
          </a:p>
          <a:p>
            <a:r>
              <a:rPr lang="en-US" sz="2000" dirty="0"/>
              <a:t>UNFCCC  United Nations Framework for Convention on Climate Change [est. 1992, Rio de Janeiro; Bonn, Germany] </a:t>
            </a:r>
          </a:p>
          <a:p>
            <a:r>
              <a:rPr lang="en-US" sz="2000" dirty="0">
                <a:highlight>
                  <a:srgbClr val="FFFF00"/>
                </a:highlight>
              </a:rPr>
              <a:t>UNCCD</a:t>
            </a:r>
            <a:r>
              <a:rPr lang="en-US" sz="2000" dirty="0"/>
              <a:t>  United Nations Convention to Combat Desertification [est. 1994, Paris, France; based in Bonn, Germany]</a:t>
            </a:r>
          </a:p>
          <a:p>
            <a:r>
              <a:rPr lang="en-US" sz="2000" dirty="0">
                <a:highlight>
                  <a:srgbClr val="FFFF00"/>
                </a:highlight>
              </a:rPr>
              <a:t>GCF</a:t>
            </a:r>
            <a:r>
              <a:rPr lang="en-US" sz="2000" dirty="0"/>
              <a:t>  Green Climate Fund [est. 2010, Mexico; based in Incheon, South Korea]</a:t>
            </a:r>
          </a:p>
          <a:p>
            <a:endParaRPr lang="en-US" sz="2000" dirty="0"/>
          </a:p>
          <a:p>
            <a:endParaRPr lang="en-US" sz="1600" dirty="0"/>
          </a:p>
        </p:txBody>
      </p:sp>
      <p:pic>
        <p:nvPicPr>
          <p:cNvPr id="6" name="Picture 5" descr="A herd of sheep grazing&#10;&#10;Description automatically generated with medium confidence">
            <a:extLst>
              <a:ext uri="{FF2B5EF4-FFF2-40B4-BE49-F238E27FC236}">
                <a16:creationId xmlns:a16="http://schemas.microsoft.com/office/drawing/2014/main" id="{F6120C15-66B3-5C43-BB77-1D394DA2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465" y="4668819"/>
            <a:ext cx="5199069" cy="182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4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FCAB02-0CC1-F04B-9542-1D05FA92B7F1}"/>
              </a:ext>
            </a:extLst>
          </p:cNvPr>
          <p:cNvSpPr txBox="1"/>
          <p:nvPr/>
        </p:nvSpPr>
        <p:spPr>
          <a:xfrm>
            <a:off x="1515869" y="507646"/>
            <a:ext cx="91602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All the Agencies and Banks listed above are INTERNATIONAL, composed of member countries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UN agencies receive $$ donations directly or indirectly from up to 189 UN member countries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 principal donors are USA, European countries, Canada, Japan and Australia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2A85A-3DF8-5545-86E7-1EF1C987A2BC}"/>
              </a:ext>
            </a:extLst>
          </p:cNvPr>
          <p:cNvSpPr txBox="1"/>
          <p:nvPr/>
        </p:nvSpPr>
        <p:spPr>
          <a:xfrm>
            <a:off x="1876167" y="3890880"/>
            <a:ext cx="84396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One exception is USAID, which is an Agency of the U.S. government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Another exception is DBSA which is wholly owned by the Republic of South Africa, and serves the Southern African Development Community (SADC)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498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04E17-8624-1841-941E-F0128FE6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Who are the Primary Donors that IYRP members should focus on? 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A2301-F826-FF4A-90F7-28AB06C3D9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FAO</a:t>
            </a:r>
            <a:r>
              <a:rPr lang="en-US" sz="2000" dirty="0"/>
              <a:t>  Food and Agriculture Organization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IFAD</a:t>
            </a:r>
            <a:r>
              <a:rPr lang="en-US" sz="2000" dirty="0"/>
              <a:t> International Fund for Agricultural Development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WB</a:t>
            </a:r>
            <a:r>
              <a:rPr lang="en-US" sz="2000" dirty="0"/>
              <a:t>  World Bank – 2 components</a:t>
            </a:r>
          </a:p>
          <a:p>
            <a:pPr lvl="1"/>
            <a:r>
              <a:rPr lang="en-US" sz="1600" dirty="0"/>
              <a:t>IBRD International Bank for Reconstruction &amp; Development for Middle Income Countries (GNI per capita $4,000 - $12,500)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IDA </a:t>
            </a:r>
            <a:r>
              <a:rPr lang="en-US" sz="1600" dirty="0"/>
              <a:t> International Development Association for poorest countries (GNI per capita &lt;$4,000)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7B71D-B883-544D-8FAC-348156F819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Programme of Climate Change adaptation and mitigation though Strategic Framework to provide </a:t>
            </a:r>
            <a:r>
              <a:rPr lang="en-US" sz="2000" dirty="0">
                <a:highlight>
                  <a:srgbClr val="FFFF00"/>
                </a:highlight>
              </a:rPr>
              <a:t>sustainability &amp; food security for small-holder farmers</a:t>
            </a:r>
            <a:r>
              <a:rPr lang="en-US" sz="2000" dirty="0"/>
              <a:t>.</a:t>
            </a:r>
          </a:p>
          <a:p>
            <a:r>
              <a:rPr lang="en-US" sz="2000" dirty="0"/>
              <a:t>Investments targeted at </a:t>
            </a:r>
            <a:r>
              <a:rPr lang="en-US" sz="2000" dirty="0">
                <a:highlight>
                  <a:srgbClr val="FFFF00"/>
                </a:highlight>
              </a:rPr>
              <a:t>poorer and most climate-affected people whose livelihoods depend on agriculture and natural resources</a:t>
            </a:r>
            <a:r>
              <a:rPr lang="en-US" sz="2000" dirty="0"/>
              <a:t>, especially women and indigenous people.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New Climate Change Action Plan (22 June 2021), a </a:t>
            </a:r>
            <a:r>
              <a:rPr lang="en-US" sz="2000" dirty="0">
                <a:highlight>
                  <a:srgbClr val="FFFF00"/>
                </a:highlight>
              </a:rPr>
              <a:t>major provider of climate finance for developing countries</a:t>
            </a:r>
            <a:r>
              <a:rPr lang="en-US" sz="2000" dirty="0"/>
              <a:t>, through IBRD and IDA supporting adaptation to Climate Change; mobilizing private capital for climate action; support for protection of natural resources &amp; biodiversity. </a:t>
            </a:r>
          </a:p>
        </p:txBody>
      </p:sp>
    </p:spTree>
    <p:extLst>
      <p:ext uri="{BB962C8B-B14F-4D97-AF65-F5344CB8AC3E}">
        <p14:creationId xmlns:p14="http://schemas.microsoft.com/office/powerpoint/2010/main" val="123291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04E17-8624-1841-941E-F0128FE6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Who are the Primary Donors that IYRP members should focus on? 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A2301-F826-FF4A-90F7-28AB06C3D9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UNEP</a:t>
            </a:r>
            <a:r>
              <a:rPr lang="en-US" sz="2000" dirty="0"/>
              <a:t>  UN Environment Programme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IUCN</a:t>
            </a:r>
            <a:r>
              <a:rPr lang="en-US" sz="2000" dirty="0"/>
              <a:t>  International Union for Conservation of Nature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UNCCD</a:t>
            </a:r>
            <a:r>
              <a:rPr lang="en-US" sz="2000" dirty="0"/>
              <a:t>  UN Convention on Combating Desertification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7B71D-B883-544D-8FAC-348156F81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1692" y="1825625"/>
            <a:ext cx="5181600" cy="5289464"/>
          </a:xfrm>
        </p:spPr>
        <p:txBody>
          <a:bodyPr>
            <a:normAutofit/>
          </a:bodyPr>
          <a:lstStyle/>
          <a:p>
            <a:r>
              <a:rPr lang="en-US" sz="2000" dirty="0"/>
              <a:t>UNEP has a core Environment Fund (EF) that is main provider of funds for specific projects in GEF, GCF and European Commission. </a:t>
            </a:r>
            <a:r>
              <a:rPr lang="en-US" sz="2000" dirty="0">
                <a:highlight>
                  <a:srgbClr val="FFFF00"/>
                </a:highlight>
              </a:rPr>
              <a:t>Two-pronged attack on atmospheric GHG</a:t>
            </a:r>
            <a:r>
              <a:rPr lang="en-US" sz="2000" dirty="0"/>
              <a:t>. </a:t>
            </a:r>
          </a:p>
          <a:p>
            <a:pPr lvl="1"/>
            <a:r>
              <a:rPr lang="en-US" sz="1800" dirty="0"/>
              <a:t>Reduce CO</a:t>
            </a:r>
            <a:r>
              <a:rPr lang="en-US" sz="1800" baseline="30000" dirty="0"/>
              <a:t>2</a:t>
            </a:r>
            <a:r>
              <a:rPr lang="en-US" sz="1800" dirty="0"/>
              <a:t> emissions</a:t>
            </a:r>
          </a:p>
          <a:p>
            <a:pPr lvl="1"/>
            <a:r>
              <a:rPr lang="en-US" sz="1800" dirty="0"/>
              <a:t>Increase mitigation &amp; </a:t>
            </a:r>
            <a:r>
              <a:rPr lang="en-US" sz="1800" dirty="0">
                <a:highlight>
                  <a:srgbClr val="FFFF00"/>
                </a:highlight>
              </a:rPr>
              <a:t>Carbon capture</a:t>
            </a:r>
          </a:p>
          <a:p>
            <a:r>
              <a:rPr lang="en-US" sz="2000" dirty="0"/>
              <a:t>Approach to Climate Change is to assess risks to biodiversity and offer </a:t>
            </a:r>
            <a:r>
              <a:rPr lang="en-US" sz="2000" dirty="0">
                <a:highlight>
                  <a:srgbClr val="FFFF00"/>
                </a:highlight>
              </a:rPr>
              <a:t>practical nature-based solutions </a:t>
            </a:r>
            <a:r>
              <a:rPr lang="en-US" sz="2000" dirty="0"/>
              <a:t>centered on better conservation, management &amp; restoration of the world’s ecosystems.</a:t>
            </a:r>
          </a:p>
          <a:p>
            <a:r>
              <a:rPr lang="en-US" sz="2000" dirty="0">
                <a:highlight>
                  <a:srgbClr val="FFFF00"/>
                </a:highlight>
              </a:rPr>
              <a:t>Committed to bottom-up approach</a:t>
            </a:r>
            <a:r>
              <a:rPr lang="en-US" sz="2000" dirty="0"/>
              <a:t>, encouraging participation by local people in combating desertification and land degradation.</a:t>
            </a:r>
          </a:p>
        </p:txBody>
      </p:sp>
    </p:spTree>
    <p:extLst>
      <p:ext uri="{BB962C8B-B14F-4D97-AF65-F5344CB8AC3E}">
        <p14:creationId xmlns:p14="http://schemas.microsoft.com/office/powerpoint/2010/main" val="175789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04E17-8624-1841-941E-F0128FE6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Who are the Primary Donors that IYRP members should focus on? 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A2301-F826-FF4A-90F7-28AB06C3D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6063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GEF</a:t>
            </a:r>
            <a:r>
              <a:rPr lang="en-US" sz="2000" dirty="0"/>
              <a:t> Global Environment Facility [1992]</a:t>
            </a:r>
          </a:p>
          <a:p>
            <a:pPr lvl="1"/>
            <a:r>
              <a:rPr lang="en-US" sz="1600" dirty="0"/>
              <a:t>LDCF Least Developed Country Fund</a:t>
            </a:r>
          </a:p>
          <a:p>
            <a:pPr lvl="1"/>
            <a:r>
              <a:rPr lang="en-US" sz="1600" dirty="0"/>
              <a:t>SCCF Special Climate Change Fund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GCF</a:t>
            </a:r>
            <a:r>
              <a:rPr lang="en-US" sz="2000" dirty="0"/>
              <a:t> Green Climate Fund [2010]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7B71D-B883-544D-8FAC-348156F81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0267" y="1389148"/>
            <a:ext cx="5181600" cy="5289464"/>
          </a:xfrm>
        </p:spPr>
        <p:txBody>
          <a:bodyPr>
            <a:norm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First global source of funds for climate adaptation</a:t>
            </a:r>
            <a:r>
              <a:rPr lang="en-US" sz="2000" dirty="0"/>
              <a:t>. Goal is adaptation to enhance adaptive capacity, strengthen resilience and reduce vulnerability to Climate Change. GEF serves as the Financial Mechanism to UNFCCC. Since 2001, $15billion spent on 440 projects in 130 countries.</a:t>
            </a:r>
          </a:p>
          <a:p>
            <a:r>
              <a:rPr lang="en-US" sz="2000" dirty="0"/>
              <a:t>Established in 2010 within UNFCCC and has been particularly active since 2015 Paris Accords as a Financing Mechanism for CC projects under UNFCCC. </a:t>
            </a:r>
            <a:r>
              <a:rPr lang="en-US" sz="2000" dirty="0">
                <a:highlight>
                  <a:srgbClr val="FFFF00"/>
                </a:highlight>
              </a:rPr>
              <a:t>Currently the world’s largest climate fund investing in climate-resistant development</a:t>
            </a:r>
            <a:r>
              <a:rPr lang="en-US" sz="2000" dirty="0"/>
              <a:t>. Aims to achieve maximum impact in developing world, supporting paradigm shifts in both mitigation and adaptation; help vulnerable societies adapt to unavoidable impacts of CC.</a:t>
            </a:r>
          </a:p>
        </p:txBody>
      </p:sp>
    </p:spTree>
    <p:extLst>
      <p:ext uri="{BB962C8B-B14F-4D97-AF65-F5344CB8AC3E}">
        <p14:creationId xmlns:p14="http://schemas.microsoft.com/office/powerpoint/2010/main" val="389808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3228</Words>
  <Application>Microsoft Macintosh PowerPoint</Application>
  <PresentationFormat>Widescreen</PresentationFormat>
  <Paragraphs>249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Review of North American and Global Donor Organizations  Supporting Dry Land Development, Research and Outreach  to Tackle Climate Change Impacts –  Opportunities for New Collaborations</vt:lpstr>
      <vt:lpstr>Global Donor Organizations Supporting Rangeland Development, Research and Outreach</vt:lpstr>
      <vt:lpstr>Funding for Climate Change projects is through International Agencies</vt:lpstr>
      <vt:lpstr>Many International Agencies Work to Reduce Climate Change Impacts: But Climate Change was not their original concern.  The 12 Principal and Oldest Agencies, listed in order of their establishment, are:</vt:lpstr>
      <vt:lpstr>8 International Agencies that Specifically Address Environmental Issues  Listed in order of their year of establishment</vt:lpstr>
      <vt:lpstr>PowerPoint Presentation</vt:lpstr>
      <vt:lpstr>Who are the Primary Donors that IYRP members should focus on?  1</vt:lpstr>
      <vt:lpstr>Who are the Primary Donors that IYRP members should focus on?  2</vt:lpstr>
      <vt:lpstr>Who are the Primary Donors that IYRP members should focus on?  3</vt:lpstr>
      <vt:lpstr>How does the funding process work?</vt:lpstr>
      <vt:lpstr>PowerPoint Presentation</vt:lpstr>
      <vt:lpstr>Remember: Projects are initiated by governments, working with UN agencies and/or international banks</vt:lpstr>
      <vt:lpstr>As an individual IYRP member, how do you go about becoming involved in a development project, research or outreach project?</vt:lpstr>
      <vt:lpstr>As a researcher, what can you expect?</vt:lpstr>
      <vt:lpstr>Two very important UN agencies in terms of climate change and project opportunities:</vt:lpstr>
      <vt:lpstr>Personal experience in preparing a proposal for submission to Green Climate Fund:</vt:lpstr>
      <vt:lpstr>My contribution to the Kyrgyz proposal was to recommend better grazing management: e.g., rotational grazing with long rest periods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University of Nevada, Reno Internal Sources  to find Funding Opportunities</vt:lpstr>
      <vt:lpstr>External Sources to find  Funding Opportunities </vt:lpstr>
      <vt:lpstr>Typical lunch for VIP visitors in a poor village in Tajikistan, Central Asia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North American and Global Donor Organizations  Supporting Dry Land Development, Research and Outreach  to Tackle Climate Change Impacts –  Opportunities for New Collaborations</dc:title>
  <dc:creator>Brien Norton</dc:creator>
  <cp:lastModifiedBy>Brien Norton</cp:lastModifiedBy>
  <cp:revision>19</cp:revision>
  <cp:lastPrinted>2022-02-18T17:59:58Z</cp:lastPrinted>
  <dcterms:created xsi:type="dcterms:W3CDTF">2022-02-15T21:35:09Z</dcterms:created>
  <dcterms:modified xsi:type="dcterms:W3CDTF">2022-02-24T18:15:15Z</dcterms:modified>
</cp:coreProperties>
</file>