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24384000" cy="13716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4320">
          <p15:clr>
            <a:srgbClr val="000000"/>
          </p15:clr>
        </p15:guide>
        <p15:guide id="2" pos="7680">
          <p15:clr>
            <a:srgbClr val="000000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2" roundtripDataSignature="AMtx7miERyLDox8CUoHAUSpE1aQWRsGnz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-976" y="-136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22" Type="http://customschemas.google.com/relationships/presentationmetadata" Target="metadata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2761292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Bullets &amp; Photo" type="tx">
  <p:cSld name="TITLE_AND_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>
            <a:spLocks noGrp="1"/>
          </p:cNvSpPr>
          <p:nvPr>
            <p:ph type="pic" idx="2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  <a:noFill/>
          <a:ln>
            <a:noFill/>
          </a:ln>
        </p:spPr>
      </p:sp>
      <p:sp>
        <p:nvSpPr>
          <p:cNvPr id="11" name="Google Shape;11;p3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marL="457200" lvl="0" indent="-530225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4750"/>
              <a:buFont typeface="Helvetica Neue"/>
              <a:buChar char="•"/>
              <a:defRPr sz="3800"/>
            </a:lvl1pPr>
            <a:lvl2pPr marL="914400" lvl="1" indent="-530225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4750"/>
              <a:buFont typeface="Helvetica Neue"/>
              <a:buChar char="•"/>
              <a:defRPr sz="3800"/>
            </a:lvl2pPr>
            <a:lvl3pPr marL="1371600" lvl="2" indent="-530225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4750"/>
              <a:buFont typeface="Helvetica Neue"/>
              <a:buChar char="•"/>
              <a:defRPr sz="3800"/>
            </a:lvl3pPr>
            <a:lvl4pPr marL="1828800" lvl="3" indent="-530225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4750"/>
              <a:buFont typeface="Helvetica Neue"/>
              <a:buChar char="•"/>
              <a:defRPr sz="3800"/>
            </a:lvl4pPr>
            <a:lvl5pPr marL="2286000" lvl="4" indent="-530225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4750"/>
              <a:buFont typeface="Helvetica Neue"/>
              <a:buChar char="•"/>
              <a:defRPr sz="3800"/>
            </a:lvl5pPr>
            <a:lvl6pPr marL="2743200" lvl="5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- Center">
  <p:cSld name="Title - Cent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 - Vertical">
  <p:cSld name="Photo - Vertical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>
            <a:spLocks noGrp="1"/>
          </p:cNvSpPr>
          <p:nvPr>
            <p:ph type="pic" idx="2"/>
          </p:nvPr>
        </p:nvSpPr>
        <p:spPr>
          <a:xfrm>
            <a:off x="12827000" y="952500"/>
            <a:ext cx="11468100" cy="11468100"/>
          </a:xfrm>
          <a:prstGeom prst="rect">
            <a:avLst/>
          </a:prstGeom>
          <a:noFill/>
          <a:ln>
            <a:noFill/>
          </a:ln>
        </p:spPr>
      </p:sp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00"/>
              <a:buFont typeface="Helvetica Neue"/>
              <a:buNone/>
              <a:defRPr sz="8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1pPr>
            <a:lvl2pPr marL="914400" lvl="1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2pPr>
            <a:lvl3pPr marL="1371600" lvl="2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3pPr>
            <a:lvl4pPr marL="1828800" lvl="3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4pPr>
            <a:lvl5pPr marL="2286000" lvl="4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5pPr>
            <a:lvl6pPr marL="2743200" lvl="5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- Top">
  <p:cSld name="Title - Top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Bullets">
  <p:cSld name="Title &amp; Bulle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marL="457200" lvl="0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1pPr>
            <a:lvl2pPr marL="914400" lvl="1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2pPr>
            <a:lvl3pPr marL="1371600" lvl="2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3pPr>
            <a:lvl4pPr marL="1828800" lvl="3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4pPr>
            <a:lvl5pPr marL="2286000" lvl="4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5pPr>
            <a:lvl6pPr marL="2743200" lvl="5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ullets">
  <p:cSld name="Bulle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marL="457200" lvl="0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1pPr>
            <a:lvl2pPr marL="914400" lvl="1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2pPr>
            <a:lvl3pPr marL="1371600" lvl="2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3pPr>
            <a:lvl4pPr marL="1828800" lvl="3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4pPr>
            <a:lvl5pPr marL="2286000" lvl="4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5pPr>
            <a:lvl6pPr marL="2743200" lvl="5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 - 3 Up">
  <p:cSld name="Photo - 3 Up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>
            <a:spLocks noGrp="1"/>
          </p:cNvSpPr>
          <p:nvPr>
            <p:ph type="pic" idx="2"/>
          </p:nvPr>
        </p:nvSpPr>
        <p:spPr>
          <a:xfrm>
            <a:off x="15300325" y="7048500"/>
            <a:ext cx="8324850" cy="5549900"/>
          </a:xfrm>
          <a:prstGeom prst="rect">
            <a:avLst/>
          </a:prstGeom>
          <a:noFill/>
          <a:ln>
            <a:noFill/>
          </a:ln>
        </p:spPr>
      </p:sp>
      <p:sp>
        <p:nvSpPr>
          <p:cNvPr id="34" name="Google Shape;34;p9"/>
          <p:cNvSpPr>
            <a:spLocks noGrp="1"/>
          </p:cNvSpPr>
          <p:nvPr>
            <p:ph type="pic" idx="3"/>
          </p:nvPr>
        </p:nvSpPr>
        <p:spPr>
          <a:xfrm>
            <a:off x="15760700" y="863600"/>
            <a:ext cx="7404100" cy="7404100"/>
          </a:xfrm>
          <a:prstGeom prst="rect">
            <a:avLst/>
          </a:prstGeom>
          <a:noFill/>
          <a:ln>
            <a:noFill/>
          </a:ln>
        </p:spPr>
      </p:sp>
      <p:sp>
        <p:nvSpPr>
          <p:cNvPr id="35" name="Google Shape;35;p9"/>
          <p:cNvSpPr>
            <a:spLocks noGrp="1"/>
          </p:cNvSpPr>
          <p:nvPr>
            <p:ph type="pic" idx="4"/>
          </p:nvPr>
        </p:nvSpPr>
        <p:spPr>
          <a:xfrm>
            <a:off x="-990600" y="1130300"/>
            <a:ext cx="17202150" cy="11468100"/>
          </a:xfrm>
          <a:prstGeom prst="rect">
            <a:avLst/>
          </a:prstGeom>
          <a:noFill/>
          <a:ln>
            <a:noFill/>
          </a:ln>
        </p:spPr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body" idx="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"/>
              <a:buNone/>
              <a:defRPr sz="3200" i="1"/>
            </a:lvl1pPr>
            <a:lvl2pPr marL="914400" lvl="1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2pPr>
            <a:lvl3pPr marL="1371600" lvl="2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3pPr>
            <a:lvl4pPr marL="1828800" lvl="3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4pPr>
            <a:lvl5pPr marL="2286000" lvl="4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5pPr>
            <a:lvl6pPr marL="2743200" lvl="5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Helvetica Neue"/>
              <a:buNone/>
              <a:defRPr sz="48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2pPr>
            <a:lvl3pPr marL="1371600" lvl="2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3pPr>
            <a:lvl4pPr marL="1828800" lvl="3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4pPr>
            <a:lvl5pPr marL="2286000" lvl="4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5pPr>
            <a:lvl6pPr marL="2743200" lvl="5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">
  <p:cSld name="Photo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>
            <a:spLocks noGrp="1"/>
          </p:cNvSpPr>
          <p:nvPr>
            <p:ph type="pic" idx="2"/>
          </p:nvPr>
        </p:nvSpPr>
        <p:spPr>
          <a:xfrm>
            <a:off x="-50800" y="-1270000"/>
            <a:ext cx="24485600" cy="16323734"/>
          </a:xfrm>
          <a:prstGeom prst="rect">
            <a:avLst/>
          </a:prstGeom>
          <a:noFill/>
          <a:ln>
            <a:noFill/>
          </a:ln>
        </p:spPr>
      </p:sp>
      <p:sp>
        <p:nvSpPr>
          <p:cNvPr id="43" name="Google Shape;43;p11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marL="457200" marR="0" lvl="0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"/>
          <p:cNvSpPr txBox="1">
            <a:spLocks noGrp="1"/>
          </p:cNvSpPr>
          <p:nvPr>
            <p:ph type="title"/>
          </p:nvPr>
        </p:nvSpPr>
        <p:spPr>
          <a:xfrm>
            <a:off x="4336691" y="355600"/>
            <a:ext cx="17575074" cy="1744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8D4F3F"/>
              </a:buClr>
              <a:buSzPts val="8000"/>
              <a:buFont typeface="Proxima Nova"/>
              <a:buNone/>
            </a:pPr>
            <a:r>
              <a:rPr lang="en-GB" sz="8000" b="1" dirty="0">
                <a:solidFill>
                  <a:srgbClr val="800000"/>
                </a:solidFill>
                <a:latin typeface="Proxima Nova"/>
                <a:ea typeface="Proxima Nova"/>
                <a:cs typeface="Proxima Nova"/>
                <a:sym typeface="Proxima Nova"/>
              </a:rPr>
              <a:t>Structure of IYRP 2026 coalition </a:t>
            </a:r>
            <a:endParaRPr sz="8000" b="1" dirty="0">
              <a:solidFill>
                <a:srgbClr val="8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51" name="Google Shape;5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00248" y="690674"/>
            <a:ext cx="3609555" cy="2303711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"/>
          <p:cNvSpPr txBox="1"/>
          <p:nvPr/>
        </p:nvSpPr>
        <p:spPr>
          <a:xfrm>
            <a:off x="9894776" y="2588437"/>
            <a:ext cx="7253521" cy="1484509"/>
          </a:xfrm>
          <a:prstGeom prst="rect">
            <a:avLst/>
          </a:prstGeom>
          <a:noFill/>
          <a:ln w="12700" cap="flat" cmpd="sng">
            <a:solidFill>
              <a:srgbClr val="8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Clr>
                <a:srgbClr val="A61400"/>
              </a:buClr>
              <a:buSzPts val="4500"/>
              <a:buFont typeface="Proxima Nova"/>
              <a:buNone/>
            </a:pPr>
            <a:r>
              <a:rPr lang="en-GB" sz="4500" b="1" i="0" u="none" strike="noStrike" cap="none" dirty="0">
                <a:solidFill>
                  <a:srgbClr val="A61400"/>
                </a:solidFill>
                <a:latin typeface="Proxima Nova"/>
                <a:ea typeface="Proxima Nova"/>
                <a:cs typeface="Proxima Nova"/>
                <a:sym typeface="Proxima Nova"/>
              </a:rPr>
              <a:t>General IYRP e-list</a:t>
            </a:r>
            <a:endParaRPr dirty="0"/>
          </a:p>
          <a:p>
            <a:pPr marL="0" marR="0" lvl="0" indent="0" algn="ctr" rtl="0">
              <a:lnSpc>
                <a:spcPct val="114000"/>
              </a:lnSpc>
              <a:spcBef>
                <a:spcPts val="600"/>
              </a:spcBef>
              <a:spcAft>
                <a:spcPts val="300"/>
              </a:spcAft>
              <a:buClr>
                <a:srgbClr val="000000"/>
              </a:buClr>
              <a:buSzPts val="3000"/>
              <a:buFont typeface="Proxima Nova Semibold"/>
              <a:buNone/>
            </a:pPr>
            <a:r>
              <a:rPr lang="en-GB" sz="3000" b="0" i="0" u="none" strike="noStrike" cap="none" dirty="0" smtClean="0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~900 </a:t>
            </a:r>
            <a:r>
              <a:rPr lang="en-GB" sz="3000" b="0" i="0" u="none" strike="noStrike" cap="none" dirty="0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addresses mostly for info only</a:t>
            </a:r>
            <a:r>
              <a:rPr lang="en-GB" sz="3000" b="1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endParaRPr sz="3000" b="1" i="0" u="none" strike="noStrike" cap="none" dirty="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6576872" y="4566396"/>
            <a:ext cx="14580941" cy="1484509"/>
          </a:xfrm>
          <a:prstGeom prst="rect">
            <a:avLst/>
          </a:prstGeom>
          <a:noFill/>
          <a:ln w="12700" cap="flat" cmpd="sng">
            <a:solidFill>
              <a:srgbClr val="8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Clr>
                <a:srgbClr val="A71500"/>
              </a:buClr>
              <a:buSzPts val="4500"/>
              <a:buFont typeface="Proxima Nova"/>
              <a:buNone/>
            </a:pPr>
            <a:r>
              <a:rPr lang="en-GB" sz="4500" b="1" i="0" u="none" strike="noStrike" cap="none" dirty="0">
                <a:solidFill>
                  <a:srgbClr val="A71500"/>
                </a:solidFill>
                <a:latin typeface="Proxima Nova"/>
                <a:ea typeface="Proxima Nova"/>
                <a:cs typeface="Proxima Nova"/>
                <a:sym typeface="Proxima Nova"/>
              </a:rPr>
              <a:t>International Support Group (ISG)</a:t>
            </a:r>
            <a:endParaRPr dirty="0"/>
          </a:p>
          <a:p>
            <a:pPr marL="0" marR="0" lvl="0" indent="0" algn="ctr" rtl="0">
              <a:lnSpc>
                <a:spcPct val="114000"/>
              </a:lnSpc>
              <a:spcBef>
                <a:spcPts val="600"/>
              </a:spcBef>
              <a:spcAft>
                <a:spcPts val="300"/>
              </a:spcAft>
              <a:buClr>
                <a:srgbClr val="000000"/>
              </a:buClr>
              <a:buSzPts val="3000"/>
              <a:buFont typeface="Proxima Nova Semibold"/>
              <a:buNone/>
            </a:pPr>
            <a:r>
              <a:rPr lang="en-GB" sz="3000" b="0" i="0" u="none" strike="noStrike" cap="none" dirty="0" smtClean="0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~520 </a:t>
            </a:r>
            <a:r>
              <a:rPr lang="en-GB" sz="3000" b="0" i="0" u="none" strike="noStrike" cap="none" dirty="0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active partners, Friends of IYRP, including GCG members &amp; Global Secretariat </a:t>
            </a:r>
            <a:endParaRPr sz="3000" b="0" i="0" u="none" strike="noStrike" cap="none" dirty="0">
              <a:solidFill>
                <a:srgbClr val="000000"/>
              </a:solidFill>
              <a:latin typeface="Proxima Nova Semibold"/>
              <a:ea typeface="Proxima Nova Semibold"/>
              <a:cs typeface="Proxima Nova Semibold"/>
              <a:sym typeface="Proxima Nova Semibold"/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6576872" y="6569515"/>
            <a:ext cx="14580900" cy="2010900"/>
          </a:xfrm>
          <a:prstGeom prst="rect">
            <a:avLst/>
          </a:prstGeom>
          <a:noFill/>
          <a:ln w="12700" cap="flat" cmpd="sng">
            <a:solidFill>
              <a:srgbClr val="8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Clr>
                <a:srgbClr val="A71500"/>
              </a:buClr>
              <a:buSzPts val="4500"/>
              <a:buFont typeface="Proxima Nova"/>
              <a:buNone/>
            </a:pPr>
            <a:r>
              <a:rPr lang="en-GB" sz="4500" b="1" i="0" u="none" strike="noStrike" cap="none" dirty="0">
                <a:solidFill>
                  <a:srgbClr val="A71500"/>
                </a:solidFill>
                <a:latin typeface="Proxima Nova"/>
                <a:ea typeface="Proxima Nova"/>
                <a:cs typeface="Proxima Nova"/>
                <a:sym typeface="Proxima Nova"/>
              </a:rPr>
              <a:t>Global Coordinating Group (GCG)</a:t>
            </a:r>
            <a:endParaRPr dirty="0"/>
          </a:p>
          <a:p>
            <a:pPr marL="0" marR="0" lvl="0" indent="0" algn="ctr" rtl="0">
              <a:lnSpc>
                <a:spcPct val="114000"/>
              </a:lnSpc>
              <a:spcBef>
                <a:spcPts val="600"/>
              </a:spcBef>
              <a:spcAft>
                <a:spcPts val="300"/>
              </a:spcAft>
              <a:buClr>
                <a:srgbClr val="000000"/>
              </a:buClr>
              <a:buSzPts val="3000"/>
              <a:buFont typeface="Proxima Nova Semibold"/>
              <a:buNone/>
            </a:pPr>
            <a:r>
              <a:rPr lang="en-GB" sz="3000" b="0" i="0" u="none" strike="noStrike" cap="none" dirty="0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~50 members (Global Secretariat, RISG chairs &amp; reps from key supporting partners: </a:t>
            </a:r>
            <a:r>
              <a:rPr lang="en-GB" sz="3000" b="0" i="0" u="none" strike="noStrike" cap="none" dirty="0" err="1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Govt</a:t>
            </a:r>
            <a:r>
              <a:rPr lang="en-GB" sz="3000" b="0" i="0" u="none" strike="noStrike" cap="none" dirty="0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 of </a:t>
            </a:r>
            <a:r>
              <a:rPr lang="en-GB" sz="2800" b="0" i="0" u="none" strike="noStrike" cap="none" dirty="0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Mongolia, FAO, ICARDA, ILC, ILRI, IUCN, UNEP, WAMIP) </a:t>
            </a:r>
            <a:endParaRPr sz="2800" b="0" i="0" u="none" strike="noStrike" cap="none" dirty="0">
              <a:solidFill>
                <a:srgbClr val="000000"/>
              </a:solidFill>
              <a:latin typeface="Proxima Nova Semibold"/>
              <a:ea typeface="Proxima Nova Semibold"/>
              <a:cs typeface="Proxima Nova Semibold"/>
              <a:sym typeface="Proxima Nova Semibold"/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5460165" y="9959026"/>
            <a:ext cx="4062060" cy="1718419"/>
          </a:xfrm>
          <a:prstGeom prst="rect">
            <a:avLst/>
          </a:prstGeom>
          <a:noFill/>
          <a:ln w="12700" cap="flat" cmpd="sng">
            <a:solidFill>
              <a:srgbClr val="8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1500"/>
              </a:buClr>
              <a:buSzPts val="3500"/>
              <a:buFont typeface="Proxima Nova"/>
              <a:buNone/>
            </a:pPr>
            <a:r>
              <a:rPr lang="en-GB" sz="3500" b="1" i="0" u="none" strike="noStrike" cap="none" dirty="0">
                <a:solidFill>
                  <a:srgbClr val="A71500"/>
                </a:solidFill>
                <a:latin typeface="Proxima Nova"/>
                <a:ea typeface="Proxima Nova"/>
                <a:cs typeface="Proxima Nova"/>
                <a:sym typeface="Proxima Nova"/>
              </a:rPr>
              <a:t>Global Communications Team</a:t>
            </a:r>
            <a:endParaRPr sz="3500" b="1" i="0" u="none" strike="noStrike" cap="none" dirty="0">
              <a:solidFill>
                <a:srgbClr val="A715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56" name="Google Shape;56;p1"/>
          <p:cNvSpPr txBox="1"/>
          <p:nvPr/>
        </p:nvSpPr>
        <p:spPr>
          <a:xfrm>
            <a:off x="10795268" y="8951980"/>
            <a:ext cx="5251094" cy="4206280"/>
          </a:xfrm>
          <a:prstGeom prst="rect">
            <a:avLst/>
          </a:prstGeom>
          <a:noFill/>
          <a:ln w="12700" cap="flat" cmpd="sng">
            <a:solidFill>
              <a:srgbClr val="8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1500"/>
              </a:buClr>
              <a:buSzPts val="3500"/>
              <a:buFont typeface="Proxima Nova"/>
              <a:buNone/>
            </a:pPr>
            <a:r>
              <a:rPr lang="en-GB" sz="3500" b="1" i="0" u="none" strike="noStrike" cap="none" dirty="0">
                <a:solidFill>
                  <a:srgbClr val="A71500"/>
                </a:solidFill>
                <a:latin typeface="Proxima Nova"/>
                <a:ea typeface="Proxima Nova"/>
                <a:cs typeface="Proxima Nova"/>
                <a:sym typeface="Proxima Nova"/>
              </a:rPr>
              <a:t>Working Groups:</a:t>
            </a:r>
            <a:endParaRPr dirty="0"/>
          </a:p>
          <a:p>
            <a:pPr marR="0" lvl="0" algn="ctr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n-GB" sz="2300" b="1" i="0" u="none" strike="noStrike" cap="none" dirty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Afforestation</a:t>
            </a:r>
            <a:endParaRPr sz="2300" dirty="0"/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n-GB" sz="2300" b="1" i="0" u="none" strike="noStrike" cap="none" dirty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Biodiversity</a:t>
            </a:r>
            <a:endParaRPr sz="2300" dirty="0"/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n-GB" sz="2300" b="1" i="0" u="none" strike="noStrike" cap="none" dirty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Climate </a:t>
            </a:r>
            <a:r>
              <a:rPr lang="en-GB" sz="2300" b="1" i="0" u="none" strike="noStrike" cap="none" dirty="0" smtClean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Change</a:t>
            </a:r>
            <a:endParaRPr sz="2300" b="1" i="0" u="none" strike="noStrike" cap="none" dirty="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n-GB" sz="2300" b="1" i="0" u="none" strike="noStrike" cap="none" dirty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Gender</a:t>
            </a:r>
            <a:endParaRPr sz="2300" dirty="0"/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n-GB" sz="2300" b="1" i="0" u="none" strike="noStrike" cap="none" dirty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Land Degradation Neutrality (LDN)</a:t>
            </a:r>
            <a:endParaRPr sz="2300" dirty="0"/>
          </a:p>
          <a:p>
            <a:pPr algn="ctr">
              <a:buSzPts val="2400"/>
            </a:pPr>
            <a:r>
              <a:rPr lang="en-US" sz="2300" b="1" dirty="0">
                <a:latin typeface="Proxima Nova"/>
                <a:ea typeface="Proxima Nova"/>
                <a:cs typeface="Proxima Nova"/>
                <a:sym typeface="Proxima Nova"/>
              </a:rPr>
              <a:t>Land </a:t>
            </a:r>
            <a:r>
              <a:rPr lang="en-US" sz="2300" b="1" dirty="0" smtClean="0">
                <a:latin typeface="Proxima Nova"/>
                <a:ea typeface="Proxima Nova"/>
                <a:cs typeface="Proxima Nova"/>
                <a:sym typeface="Proxima Nova"/>
              </a:rPr>
              <a:t>Rights</a:t>
            </a:r>
          </a:p>
          <a:p>
            <a:pPr algn="ctr">
              <a:buSzPts val="2400"/>
            </a:pPr>
            <a:r>
              <a:rPr lang="en-US" sz="2300" b="1" dirty="0" smtClean="0">
                <a:latin typeface="Proxima Nova"/>
                <a:ea typeface="Proxima Nova"/>
                <a:cs typeface="Proxima Nova"/>
                <a:sym typeface="Proxima Nova"/>
              </a:rPr>
              <a:t>Mountain Pastoralism</a:t>
            </a:r>
            <a:endParaRPr lang="en-US" sz="2300" dirty="0"/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n-GB" sz="2300" b="1" i="0" u="none" strike="noStrike" cap="none" dirty="0" smtClean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Pastoral Economy</a:t>
            </a:r>
            <a:endParaRPr sz="2300" dirty="0"/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n-GB" sz="2300" b="1" i="0" u="none" strike="noStrike" cap="none" dirty="0" smtClean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Water</a:t>
            </a:r>
            <a:endParaRPr sz="2300" dirty="0"/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n-GB" sz="2300" b="1" i="0" u="none" strike="noStrike" cap="none" dirty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Youth</a:t>
            </a:r>
            <a:endParaRPr sz="2300" b="1" i="0" u="none" strike="noStrike" cap="none" dirty="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57" name="Google Shape;57;p1"/>
          <p:cNvSpPr txBox="1"/>
          <p:nvPr/>
        </p:nvSpPr>
        <p:spPr>
          <a:xfrm>
            <a:off x="17416957" y="9982302"/>
            <a:ext cx="4055181" cy="1718419"/>
          </a:xfrm>
          <a:prstGeom prst="rect">
            <a:avLst/>
          </a:prstGeom>
          <a:noFill/>
          <a:ln w="12700" cap="flat" cmpd="sng">
            <a:solidFill>
              <a:srgbClr val="8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1500"/>
              </a:buClr>
              <a:buSzPts val="3500"/>
              <a:buFont typeface="Proxima Nova"/>
              <a:buNone/>
            </a:pPr>
            <a:r>
              <a:rPr lang="en-GB" sz="3500" b="1" i="0" u="none" strike="noStrike" cap="none" dirty="0">
                <a:solidFill>
                  <a:srgbClr val="A71500"/>
                </a:solidFill>
                <a:latin typeface="Proxima Nova"/>
                <a:ea typeface="Proxima Nova"/>
                <a:cs typeface="Proxima Nova"/>
                <a:sym typeface="Proxima Nova"/>
              </a:rPr>
              <a:t>Regional IYRP Support Groups (RISGs)</a:t>
            </a:r>
            <a:endParaRPr sz="3500" b="1" i="0" u="none" strike="noStrike" cap="none" dirty="0">
              <a:solidFill>
                <a:srgbClr val="A715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cxnSp>
        <p:nvCxnSpPr>
          <p:cNvPr id="58" name="Google Shape;58;p1"/>
          <p:cNvCxnSpPr/>
          <p:nvPr/>
        </p:nvCxnSpPr>
        <p:spPr>
          <a:xfrm flipH="1">
            <a:off x="5202246" y="5446104"/>
            <a:ext cx="1392153" cy="24422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  <p:cxnSp>
        <p:nvCxnSpPr>
          <p:cNvPr id="59" name="Google Shape;59;p1"/>
          <p:cNvCxnSpPr>
            <a:endCxn id="57" idx="0"/>
          </p:cNvCxnSpPr>
          <p:nvPr/>
        </p:nvCxnSpPr>
        <p:spPr>
          <a:xfrm>
            <a:off x="17121005" y="8596540"/>
            <a:ext cx="2323543" cy="1385762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  <p:cxnSp>
        <p:nvCxnSpPr>
          <p:cNvPr id="60" name="Google Shape;60;p1"/>
          <p:cNvCxnSpPr/>
          <p:nvPr/>
        </p:nvCxnSpPr>
        <p:spPr>
          <a:xfrm>
            <a:off x="13563691" y="6044546"/>
            <a:ext cx="0" cy="524969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  <p:cxnSp>
        <p:nvCxnSpPr>
          <p:cNvPr id="61" name="Google Shape;61;p1"/>
          <p:cNvCxnSpPr/>
          <p:nvPr/>
        </p:nvCxnSpPr>
        <p:spPr>
          <a:xfrm>
            <a:off x="13563691" y="4072946"/>
            <a:ext cx="0" cy="49345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  <p:sp>
        <p:nvSpPr>
          <p:cNvPr id="64" name="Google Shape;64;p1"/>
          <p:cNvSpPr txBox="1"/>
          <p:nvPr/>
        </p:nvSpPr>
        <p:spPr>
          <a:xfrm>
            <a:off x="659439" y="4555050"/>
            <a:ext cx="4493959" cy="2257714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61400"/>
              </a:buClr>
              <a:buSzPts val="3500"/>
              <a:buFont typeface="Proxima Nova"/>
              <a:buNone/>
            </a:pPr>
            <a:r>
              <a:rPr lang="en-GB" sz="3500" b="1" i="0" u="none" strike="noStrike" cap="none" dirty="0">
                <a:solidFill>
                  <a:srgbClr val="A71500"/>
                </a:solidFill>
                <a:latin typeface="Proxima Nova"/>
                <a:ea typeface="Proxima Nova"/>
                <a:cs typeface="Proxima Nova"/>
                <a:sym typeface="Proxima Nova"/>
              </a:rPr>
              <a:t>Global Secretariat</a:t>
            </a:r>
            <a:endParaRPr sz="3500" b="1" i="0" u="none" strike="noStrike" cap="none"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Proxima Nova"/>
              <a:buNone/>
            </a:pPr>
            <a:r>
              <a:rPr lang="en-GB" sz="2500" b="0" i="1" u="none" strike="noStrike" cap="none" dirty="0">
                <a:latin typeface="Proxima Nova"/>
                <a:ea typeface="Proxima Nova"/>
                <a:cs typeface="Proxima Nova"/>
                <a:sym typeface="Proxima Nova"/>
              </a:rPr>
              <a:t>Co-chai</a:t>
            </a:r>
            <a:r>
              <a:rPr lang="en-GB" sz="2500" b="0" i="1" u="none" strike="noStrike" cap="none" dirty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rs, </a:t>
            </a:r>
            <a:endParaRPr dirty="0">
              <a:solidFill>
                <a:schemeClr val="tx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Proxima Nova"/>
              <a:buNone/>
            </a:pPr>
            <a:r>
              <a:rPr lang="en-GB" sz="2500" b="0" i="1" u="none" strike="noStrike" cap="none" dirty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coordinators of </a:t>
            </a:r>
            <a:r>
              <a:rPr lang="en-GB" sz="2500" b="0" i="1" u="none" strike="noStrike" cap="none" dirty="0" err="1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Comms</a:t>
            </a:r>
            <a:r>
              <a:rPr lang="en-GB" sz="2500" b="0" i="1" u="none" strike="noStrike" cap="none" dirty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 Team &amp; Working Groups, </a:t>
            </a:r>
            <a:endParaRPr dirty="0">
              <a:solidFill>
                <a:schemeClr val="tx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2500"/>
              <a:buFont typeface="Proxima Nova"/>
              <a:buNone/>
            </a:pPr>
            <a:r>
              <a:rPr lang="en-GB" sz="2500" b="0" i="1" u="none" strike="noStrike" cap="none" dirty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website &amp; listserv managers</a:t>
            </a:r>
            <a:endParaRPr sz="2500" b="0" i="1" u="none" strike="noStrike" cap="none" dirty="0">
              <a:solidFill>
                <a:schemeClr val="tx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cxnSp>
        <p:nvCxnSpPr>
          <p:cNvPr id="22" name="Google Shape;58;p1"/>
          <p:cNvCxnSpPr>
            <a:endCxn id="55" idx="0"/>
          </p:cNvCxnSpPr>
          <p:nvPr/>
        </p:nvCxnSpPr>
        <p:spPr>
          <a:xfrm flipH="1">
            <a:off x="7491195" y="8620250"/>
            <a:ext cx="2329973" cy="1338776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  <p:cxnSp>
        <p:nvCxnSpPr>
          <p:cNvPr id="29" name="Google Shape;58;p1"/>
          <p:cNvCxnSpPr/>
          <p:nvPr/>
        </p:nvCxnSpPr>
        <p:spPr>
          <a:xfrm flipH="1" flipV="1">
            <a:off x="5202246" y="6325295"/>
            <a:ext cx="1318879" cy="805926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  <p:cxnSp>
        <p:nvCxnSpPr>
          <p:cNvPr id="40" name="Google Shape;60;p1"/>
          <p:cNvCxnSpPr/>
          <p:nvPr/>
        </p:nvCxnSpPr>
        <p:spPr>
          <a:xfrm>
            <a:off x="13447431" y="8565879"/>
            <a:ext cx="0" cy="524969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  <p:cxnSp>
        <p:nvCxnSpPr>
          <p:cNvPr id="45" name="Google Shape;58;p1"/>
          <p:cNvCxnSpPr/>
          <p:nvPr/>
        </p:nvCxnSpPr>
        <p:spPr>
          <a:xfrm flipH="1">
            <a:off x="5226670" y="2955061"/>
            <a:ext cx="4616076" cy="1856071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</Words>
  <Application>Microsoft Macintosh PowerPoint</Application>
  <PresentationFormat>Benutzerdefiniert</PresentationFormat>
  <Paragraphs>24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White</vt:lpstr>
      <vt:lpstr>Structure of IYRP 2026 coalition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 of IYRP 2026 coalition </dc:title>
  <cp:lastModifiedBy>Reviewer</cp:lastModifiedBy>
  <cp:revision>6</cp:revision>
  <dcterms:modified xsi:type="dcterms:W3CDTF">2024-08-03T11:20:24Z</dcterms:modified>
</cp:coreProperties>
</file>